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73"/>
  </p:notesMasterIdLst>
  <p:handoutMasterIdLst>
    <p:handoutMasterId r:id="rId74"/>
  </p:handoutMasterIdLst>
  <p:sldIdLst>
    <p:sldId id="709" r:id="rId2"/>
    <p:sldId id="711" r:id="rId3"/>
    <p:sldId id="747" r:id="rId4"/>
    <p:sldId id="748" r:id="rId5"/>
    <p:sldId id="749" r:id="rId6"/>
    <p:sldId id="750" r:id="rId7"/>
    <p:sldId id="723" r:id="rId8"/>
    <p:sldId id="686" r:id="rId9"/>
    <p:sldId id="687" r:id="rId10"/>
    <p:sldId id="688" r:id="rId11"/>
    <p:sldId id="751" r:id="rId12"/>
    <p:sldId id="689" r:id="rId13"/>
    <p:sldId id="697" r:id="rId14"/>
    <p:sldId id="712" r:id="rId15"/>
    <p:sldId id="713" r:id="rId16"/>
    <p:sldId id="714" r:id="rId17"/>
    <p:sldId id="715" r:id="rId18"/>
    <p:sldId id="716" r:id="rId19"/>
    <p:sldId id="717" r:id="rId20"/>
    <p:sldId id="718" r:id="rId21"/>
    <p:sldId id="719" r:id="rId22"/>
    <p:sldId id="720" r:id="rId23"/>
    <p:sldId id="708" r:id="rId24"/>
    <p:sldId id="690" r:id="rId25"/>
    <p:sldId id="691" r:id="rId26"/>
    <p:sldId id="692" r:id="rId27"/>
    <p:sldId id="721" r:id="rId28"/>
    <p:sldId id="722" r:id="rId29"/>
    <p:sldId id="724" r:id="rId30"/>
    <p:sldId id="725" r:id="rId31"/>
    <p:sldId id="753" r:id="rId32"/>
    <p:sldId id="726" r:id="rId33"/>
    <p:sldId id="727" r:id="rId34"/>
    <p:sldId id="728" r:id="rId35"/>
    <p:sldId id="729" r:id="rId36"/>
    <p:sldId id="754" r:id="rId37"/>
    <p:sldId id="730" r:id="rId38"/>
    <p:sldId id="762" r:id="rId39"/>
    <p:sldId id="756" r:id="rId40"/>
    <p:sldId id="757" r:id="rId41"/>
    <p:sldId id="758" r:id="rId42"/>
    <p:sldId id="759" r:id="rId43"/>
    <p:sldId id="760" r:id="rId44"/>
    <p:sldId id="752" r:id="rId45"/>
    <p:sldId id="761" r:id="rId46"/>
    <p:sldId id="732" r:id="rId47"/>
    <p:sldId id="764" r:id="rId48"/>
    <p:sldId id="733" r:id="rId49"/>
    <p:sldId id="734" r:id="rId50"/>
    <p:sldId id="735" r:id="rId51"/>
    <p:sldId id="763" r:id="rId52"/>
    <p:sldId id="736" r:id="rId53"/>
    <p:sldId id="737" r:id="rId54"/>
    <p:sldId id="738" r:id="rId55"/>
    <p:sldId id="739" r:id="rId56"/>
    <p:sldId id="740" r:id="rId57"/>
    <p:sldId id="741" r:id="rId58"/>
    <p:sldId id="742" r:id="rId59"/>
    <p:sldId id="743" r:id="rId60"/>
    <p:sldId id="744" r:id="rId61"/>
    <p:sldId id="765" r:id="rId62"/>
    <p:sldId id="766" r:id="rId63"/>
    <p:sldId id="767" r:id="rId64"/>
    <p:sldId id="768" r:id="rId65"/>
    <p:sldId id="769" r:id="rId66"/>
    <p:sldId id="770" r:id="rId67"/>
    <p:sldId id="771" r:id="rId68"/>
    <p:sldId id="772" r:id="rId69"/>
    <p:sldId id="773" r:id="rId70"/>
    <p:sldId id="745" r:id="rId71"/>
    <p:sldId id="746" r:id="rId72"/>
  </p:sldIdLst>
  <p:sldSz cx="9144000" cy="51450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5pPr>
    <a:lvl6pPr marL="2286000" algn="l" defTabSz="914400" rtl="0" eaLnBrk="1" latinLnBrk="0" hangingPunct="1"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6pPr>
    <a:lvl7pPr marL="2743200" algn="l" defTabSz="914400" rtl="0" eaLnBrk="1" latinLnBrk="0" hangingPunct="1"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7pPr>
    <a:lvl8pPr marL="3200400" algn="l" defTabSz="914400" rtl="0" eaLnBrk="1" latinLnBrk="0" hangingPunct="1"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8pPr>
    <a:lvl9pPr marL="3657600" algn="l" defTabSz="914400" rtl="0" eaLnBrk="1" latinLnBrk="0" hangingPunct="1">
      <a:defRPr sz="2800" b="1" u="sng" kern="1200">
        <a:solidFill>
          <a:srgbClr val="000099"/>
        </a:solidFill>
        <a:latin typeface="Times New Roman" pitchFamily="18" charset="0"/>
        <a:ea typeface="微软雅黑" pitchFamily="34" charset="-122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99CCFF"/>
    <a:srgbClr val="6699FF"/>
    <a:srgbClr val="3399FF"/>
    <a:srgbClr val="0099FF"/>
    <a:srgbClr val="C0C0C0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9" autoAdjust="0"/>
    <p:restoredTop sz="84702" autoAdjust="0"/>
  </p:normalViewPr>
  <p:slideViewPr>
    <p:cSldViewPr>
      <p:cViewPr varScale="1">
        <p:scale>
          <a:sx n="126" d="100"/>
          <a:sy n="126" d="100"/>
        </p:scale>
        <p:origin x="648" y="86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0"/>
    </p:cViewPr>
  </p:sorterViewPr>
  <p:notesViewPr>
    <p:cSldViewPr>
      <p:cViewPr varScale="1">
        <p:scale>
          <a:sx n="58" d="100"/>
          <a:sy n="58" d="100"/>
        </p:scale>
        <p:origin x="-19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D572BD5D-8EFA-47D4-B02A-169BE0D2A8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2206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u="none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24B7ED62-350D-46E0-9009-0206F008F8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005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World Wide Web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E7016-B812-4A12-842D-FA40BE266A4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427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44B16BAD-CA46-4238-A72B-76E5D98CE65D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17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42BEAC-4DBA-4B53-AFF8-C2B1ED6C5065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17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10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011ED2C-6B8B-4EE4-967F-6F8A5A17D8E3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18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3E5B412-0A22-46F8-9436-5B4873B2D3A5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18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95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18BA852-55C0-48E2-AEA9-9AE9BFAFAFE9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19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7216D7-9EBD-4F04-85E7-9A1DDAD13C99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19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4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8A03DE9-8E36-4968-A8F9-151B36093094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20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41CE53-2FFC-4CA0-B30F-E097C6B6E2E1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20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281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942FA95-71D6-4550-893D-A5E288EB2BC6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21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174DDE-2EED-4DCB-BBEE-481974609180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21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516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3E9881C5-E39A-48DB-88C5-F4A8BA6C6B6F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22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7BB73E3-DDDC-46E4-A8DB-BF8BADB2CA91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22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最后我们来看一下显示结果。</a:t>
            </a:r>
            <a:endParaRPr lang="zh-CN" altLang="zh-CN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0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8A760-23A4-4533-AD2D-1DA9F310AF36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F690844-902D-496E-9835-A0F0D7108460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23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动态文档和静态文档之间的主要</a:t>
            </a:r>
            <a:r>
              <a:rPr lang="zh-CN" altLang="en-US" sz="1000" dirty="0" smtClean="0">
                <a:solidFill>
                  <a:srgbClr val="C00000"/>
                </a:solidFill>
                <a:ea typeface="宋体" charset="-122"/>
                <a:cs typeface="Times New Roman" pitchFamily="18" charset="0"/>
              </a:rPr>
              <a:t>差别体现在服务器</a:t>
            </a:r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一端。这主要是文档内容的生成方法不同。而从浏览器的角度看，这两种文档并没有区别。</a:t>
            </a:r>
          </a:p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活动文档：产生动画图形、用户交互都能够。只要用户运行活动文档程序，活动文档的内容就可以连续的改变。</a:t>
            </a:r>
            <a:r>
              <a:rPr lang="zh-CN" altLang="en-US" dirty="0" smtClean="0"/>
              <a:t>在线可打开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Word </a:t>
            </a:r>
            <a:r>
              <a:rPr lang="zh-CN" altLang="en-US" dirty="0" smtClean="0"/>
              <a:t>等文档</a:t>
            </a:r>
            <a:r>
              <a:rPr lang="en-US" altLang="zh-CN" dirty="0" smtClean="0"/>
              <a:t>.</a:t>
            </a:r>
            <a:endParaRPr lang="zh-CN" altLang="en-US" dirty="0" smtClean="0">
              <a:ea typeface="宋体" charset="-122"/>
            </a:endParaRPr>
          </a:p>
          <a:p>
            <a:endParaRPr lang="zh-CN" altLang="zh-CN" sz="1000" dirty="0" smtClean="0">
              <a:solidFill>
                <a:srgbClr val="1A3868"/>
              </a:solidFill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7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一般需要访问数据库等。</a:t>
            </a:r>
          </a:p>
        </p:txBody>
      </p:sp>
    </p:spTree>
    <p:extLst>
      <p:ext uri="{BB962C8B-B14F-4D97-AF65-F5344CB8AC3E}">
        <p14:creationId xmlns:p14="http://schemas.microsoft.com/office/powerpoint/2010/main" val="1831000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浏览器是个显示网页服务器或档案系统内的</a:t>
            </a:r>
            <a:r>
              <a:rPr lang="en-US" altLang="zh-CN" smtClean="0">
                <a:ea typeface="宋体" charset="-122"/>
              </a:rPr>
              <a:t>HTML</a:t>
            </a:r>
            <a:r>
              <a:rPr lang="zh-CN" altLang="en-US" smtClean="0">
                <a:ea typeface="宋体" charset="-122"/>
              </a:rPr>
              <a:t>文件，并让用户与此些文件互动的一种软件。</a:t>
            </a:r>
          </a:p>
          <a:p>
            <a:r>
              <a:rPr lang="en-US" altLang="zh-CN" smtClean="0">
                <a:ea typeface="宋体" charset="-122"/>
              </a:rPr>
              <a:t>Web</a:t>
            </a:r>
            <a:r>
              <a:rPr lang="zh-CN" altLang="en-US" smtClean="0">
                <a:ea typeface="宋体" charset="-122"/>
              </a:rPr>
              <a:t>服务器的基本功能是：等待浏览器打开一个连接，并请求一个指定的网页，服务器接到浏览器的服务请求，将它所需的文档副本传送给浏览器，然后关闭连接，等待下一个连接请求。二者之间的连接只维持一小段时间。</a:t>
            </a:r>
          </a:p>
        </p:txBody>
      </p:sp>
    </p:spTree>
    <p:extLst>
      <p:ext uri="{BB962C8B-B14F-4D97-AF65-F5344CB8AC3E}">
        <p14:creationId xmlns:p14="http://schemas.microsoft.com/office/powerpoint/2010/main" val="629758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html</a:t>
            </a:r>
            <a:r>
              <a:rPr lang="zh-CN" altLang="en-US" dirty="0" smtClean="0">
                <a:ea typeface="宋体" charset="-122"/>
              </a:rPr>
              <a:t>、</a:t>
            </a:r>
            <a:r>
              <a:rPr lang="en-US" altLang="zh-CN" dirty="0" smtClean="0">
                <a:ea typeface="宋体" charset="-122"/>
              </a:rPr>
              <a:t>ftp</a:t>
            </a:r>
            <a:r>
              <a:rPr lang="zh-CN" altLang="en-US" dirty="0" smtClean="0">
                <a:ea typeface="宋体" charset="-122"/>
              </a:rPr>
              <a:t>、邮件等客户。了解了什么是</a:t>
            </a:r>
            <a:r>
              <a:rPr lang="en-US" altLang="zh-CN" dirty="0" smtClean="0">
                <a:ea typeface="宋体" charset="-122"/>
              </a:rPr>
              <a:t>HTML</a:t>
            </a:r>
            <a:r>
              <a:rPr lang="zh-CN" altLang="en-US" dirty="0" smtClean="0">
                <a:ea typeface="宋体" charset="-122"/>
              </a:rPr>
              <a:t>，如何构建一个</a:t>
            </a:r>
            <a:r>
              <a:rPr lang="en-US" altLang="zh-CN" dirty="0" smtClean="0">
                <a:ea typeface="宋体" charset="-122"/>
              </a:rPr>
              <a:t>Web</a:t>
            </a:r>
            <a:r>
              <a:rPr lang="zh-CN" altLang="en-US" dirty="0" smtClean="0">
                <a:ea typeface="宋体" charset="-122"/>
              </a:rPr>
              <a:t>文档，以及如何浏览。</a:t>
            </a:r>
            <a:endParaRPr lang="en-US" altLang="zh-CN" dirty="0" smtClean="0">
              <a:ea typeface="宋体" charset="-122"/>
            </a:endParaRPr>
          </a:p>
          <a:p>
            <a:r>
              <a:rPr lang="zh-CN" altLang="en-US" dirty="0" smtClean="0">
                <a:ea typeface="宋体" charset="-122"/>
              </a:rPr>
              <a:t>控制器是浏览器的核心部件，负责解释鼠标点击与键盘输入，并调用其它组件来执行用户指定的操作。</a:t>
            </a:r>
          </a:p>
        </p:txBody>
      </p:sp>
    </p:spTree>
    <p:extLst>
      <p:ext uri="{BB962C8B-B14F-4D97-AF65-F5344CB8AC3E}">
        <p14:creationId xmlns:p14="http://schemas.microsoft.com/office/powerpoint/2010/main" val="296249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CN" altLang="en-US" smtClean="0">
                <a:ea typeface="宋体" charset="-122"/>
              </a:rPr>
              <a:t>超文本标记语言，是一种专门用于创建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超文本文档的编程语言，它能告诉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浏览程序如何显示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文档（即网页）的信息，如何链接各种信息。</a:t>
            </a:r>
          </a:p>
          <a:p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定义了许多用于排版的命令（即标记）。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把各种标记嵌入到万维网的页面中。这样就构成了所谓的 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文档。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469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自</a:t>
            </a:r>
            <a:r>
              <a:rPr lang="en-US" altLang="zh-CN" dirty="0" smtClean="0">
                <a:ea typeface="宋体" charset="-122"/>
              </a:rPr>
              <a:t>1999</a:t>
            </a:r>
            <a:r>
              <a:rPr lang="zh-CN" altLang="en-US" dirty="0" smtClean="0">
                <a:ea typeface="宋体" charset="-122"/>
              </a:rPr>
              <a:t>年</a:t>
            </a:r>
            <a:r>
              <a:rPr lang="en-US" altLang="zh-CN" dirty="0" smtClean="0">
                <a:ea typeface="宋体" charset="-122"/>
              </a:rPr>
              <a:t>HTML 1.1</a:t>
            </a:r>
            <a:r>
              <a:rPr lang="zh-CN" altLang="en-US" dirty="0" smtClean="0">
                <a:ea typeface="宋体" charset="-122"/>
              </a:rPr>
              <a:t>发布后的首个更新。</a:t>
            </a:r>
            <a:r>
              <a:rPr lang="en-US" altLang="zh-CN" dirty="0" smtClean="0">
                <a:ea typeface="宋体" charset="-122"/>
              </a:rPr>
              <a:t>HTTP 2.0</a:t>
            </a:r>
            <a:r>
              <a:rPr lang="zh-CN" altLang="en-US" dirty="0" smtClean="0">
                <a:ea typeface="宋体" charset="-122"/>
              </a:rPr>
              <a:t>在</a:t>
            </a:r>
            <a:r>
              <a:rPr lang="en-US" altLang="zh-CN" dirty="0" smtClean="0">
                <a:ea typeface="宋体" charset="-122"/>
              </a:rPr>
              <a:t>2012</a:t>
            </a:r>
            <a:r>
              <a:rPr lang="zh-CN" altLang="en-US" dirty="0" smtClean="0">
                <a:ea typeface="宋体" charset="-122"/>
              </a:rPr>
              <a:t>年发布首个草案 ，</a:t>
            </a:r>
            <a:r>
              <a:rPr lang="en-US" altLang="zh-CN" dirty="0" smtClean="0">
                <a:ea typeface="宋体" charset="-122"/>
              </a:rPr>
              <a:t>2013</a:t>
            </a:r>
            <a:r>
              <a:rPr lang="zh-CN" altLang="en-US" dirty="0" smtClean="0">
                <a:ea typeface="宋体" charset="-122"/>
              </a:rPr>
              <a:t>年</a:t>
            </a:r>
            <a:r>
              <a:rPr lang="en-US" altLang="zh-CN" dirty="0" smtClean="0">
                <a:ea typeface="宋体" charset="-122"/>
              </a:rPr>
              <a:t>8</a:t>
            </a:r>
            <a:r>
              <a:rPr lang="zh-CN" altLang="en-US" dirty="0" smtClean="0">
                <a:ea typeface="宋体" charset="-122"/>
              </a:rPr>
              <a:t>月进行首次合作共事性测试。</a:t>
            </a:r>
          </a:p>
          <a:p>
            <a:r>
              <a:rPr lang="zh-CN" altLang="en-US" dirty="0" smtClean="0">
                <a:ea typeface="宋体" charset="-122"/>
              </a:rPr>
              <a:t>在开放互联网上</a:t>
            </a:r>
            <a:r>
              <a:rPr lang="en-US" altLang="zh-CN" dirty="0" smtClean="0">
                <a:ea typeface="宋体" charset="-122"/>
              </a:rPr>
              <a:t>HTTP 2.0</a:t>
            </a:r>
            <a:r>
              <a:rPr lang="zh-CN" altLang="en-US" dirty="0" smtClean="0">
                <a:ea typeface="宋体" charset="-122"/>
              </a:rPr>
              <a:t>将只用于</a:t>
            </a:r>
            <a:r>
              <a:rPr lang="en-US" altLang="zh-CN" dirty="0" smtClean="0">
                <a:ea typeface="宋体" charset="-122"/>
              </a:rPr>
              <a:t>https://</a:t>
            </a:r>
            <a:r>
              <a:rPr lang="zh-CN" altLang="en-US" dirty="0" smtClean="0">
                <a:ea typeface="宋体" charset="-122"/>
              </a:rPr>
              <a:t>网址，而 </a:t>
            </a:r>
            <a:r>
              <a:rPr lang="en-US" altLang="zh-CN" dirty="0" smtClean="0">
                <a:ea typeface="宋体" charset="-122"/>
              </a:rPr>
              <a:t>http://</a:t>
            </a:r>
            <a:r>
              <a:rPr lang="zh-CN" altLang="en-US" dirty="0" smtClean="0">
                <a:ea typeface="宋体" charset="-122"/>
              </a:rPr>
              <a:t>网址将继续使用</a:t>
            </a:r>
            <a:r>
              <a:rPr lang="en-US" altLang="zh-CN" dirty="0" smtClean="0">
                <a:ea typeface="宋体" charset="-122"/>
              </a:rPr>
              <a:t>HTTP/1</a:t>
            </a:r>
            <a:r>
              <a:rPr lang="zh-CN" altLang="en-US" dirty="0" smtClean="0">
                <a:ea typeface="宋体" charset="-122"/>
              </a:rPr>
              <a:t>，目的是在开放互联网上增加使用加密技术，以提供强有力的保护去遏制主动攻击。 </a:t>
            </a:r>
          </a:p>
        </p:txBody>
      </p:sp>
    </p:spTree>
    <p:extLst>
      <p:ext uri="{BB962C8B-B14F-4D97-AF65-F5344CB8AC3E}">
        <p14:creationId xmlns:p14="http://schemas.microsoft.com/office/powerpoint/2010/main" val="3107324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AD36FA-1B52-41A7-8CA3-4FDA4723E68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492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HTTP1.0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版协议定义非持续连接；</a:t>
            </a:r>
            <a:endParaRPr kumimoji="0" lang="en-US" altLang="zh-CN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HTTP1.1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默认状态为持续连接。</a:t>
            </a: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219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如果一个网页包括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1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个基本的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HTLM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文件和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105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个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JPEG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图像文件，即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106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个对象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(object)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，位于同一个服务器。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客户进程在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80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端口发起一次与服务器的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;</a:t>
            </a:r>
            <a:endParaRPr kumimoji="0" lang="zh-CN" altLang="en-US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客户进程在这个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连接上发送一个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HTTP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请求报文，请求报文中包括对象路径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netlab/picture.gif;</a:t>
            </a:r>
            <a:endParaRPr kumimoji="0" lang="zh-CN" altLang="en-US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服务器在这个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连接上接收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HTTP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请求报文，查询出所需的对象并封装在一个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HTTP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应答报文，通过这个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连接发送到客户进程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;</a:t>
            </a:r>
            <a:endParaRPr kumimoji="0" lang="zh-CN" altLang="en-US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服务器进程通知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协议断开此次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;</a:t>
            </a:r>
            <a:endParaRPr kumimoji="0" lang="zh-CN" altLang="en-US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客户程序在接收到应答报文之后，通知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协议断开此次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TCP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连接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;</a:t>
            </a:r>
            <a:endParaRPr kumimoji="0" lang="zh-CN" altLang="en-US" smtClean="0">
              <a:solidFill>
                <a:srgbClr val="1A3868"/>
              </a:solidFill>
              <a:ea typeface="宋体" charset="-122"/>
            </a:endParaRPr>
          </a:p>
          <a:p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客户程序对于每个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gif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文件的引用重复一次以上过程。</a:t>
            </a:r>
          </a:p>
          <a:p>
            <a:pPr eaLnBrk="1" hangingPunct="1"/>
            <a:endParaRPr lang="en-US" altLang="zh-CN" sz="900" b="1" smtClean="0">
              <a:solidFill>
                <a:srgbClr val="2D2DB9"/>
              </a:solidFill>
              <a:ea typeface="宋体" charset="-122"/>
              <a:cs typeface="Times New Roman" pitchFamily="18" charset="0"/>
            </a:endParaRP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851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在持续连接时，服务器在发出响应后保持该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TCP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连接，在相同的客户进程端与服务器端之间的后续报文都通过该连接传送</a:t>
            </a:r>
            <a:r>
              <a:rPr lang="en-US" altLang="zh-CN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;</a:t>
            </a: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141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服务器每发送一个对象之后，要等待下一个请求的到来，连接处于空闲状态，浪费了服务器的资源。</a:t>
            </a:r>
          </a:p>
          <a:p>
            <a:pPr eaLnBrk="1" hangingPunct="1"/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使用流水线方式的客户端访问所有的对象只需花费</a:t>
            </a:r>
            <a:r>
              <a:rPr lang="en-US" altLang="zh-CN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1</a:t>
            </a:r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个</a:t>
            </a:r>
            <a:r>
              <a:rPr lang="en-US" altLang="zh-CN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RTT</a:t>
            </a:r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时间，提高下载</a:t>
            </a:r>
            <a:r>
              <a:rPr lang="en-US" altLang="zh-CN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Web</a:t>
            </a:r>
            <a:r>
              <a:rPr lang="zh-CN" altLang="en-US" sz="1000" dirty="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文档的效率；</a:t>
            </a:r>
            <a:endParaRPr lang="en-US" altLang="zh-CN" sz="800" b="1" dirty="0" smtClean="0">
              <a:solidFill>
                <a:srgbClr val="2D2DB9"/>
              </a:solidFill>
              <a:ea typeface="宋体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800" b="1" dirty="0" smtClean="0">
                <a:solidFill>
                  <a:srgbClr val="2D2DB9"/>
                </a:solidFill>
                <a:ea typeface="宋体" charset="-122"/>
                <a:cs typeface="Times New Roman" pitchFamily="18" charset="0"/>
              </a:rPr>
              <a:t>HTTP1.1</a:t>
            </a:r>
            <a:r>
              <a:rPr lang="zh-CN" altLang="en-US" sz="800" b="1" dirty="0" smtClean="0">
                <a:solidFill>
                  <a:srgbClr val="2D2DB9"/>
                </a:solidFill>
                <a:ea typeface="宋体" charset="-122"/>
                <a:cs typeface="Times New Roman" pitchFamily="18" charset="0"/>
              </a:rPr>
              <a:t>默认状态是</a:t>
            </a:r>
            <a:r>
              <a:rPr lang="zh-CN" altLang="en-US" sz="800" b="1" dirty="0" smtClean="0">
                <a:solidFill>
                  <a:srgbClr val="FF0000"/>
                </a:solidFill>
                <a:ea typeface="宋体" charset="-122"/>
                <a:cs typeface="Times New Roman" pitchFamily="18" charset="0"/>
              </a:rPr>
              <a:t>持续连接的流水线工作方式</a:t>
            </a:r>
            <a:r>
              <a:rPr lang="zh-CN" altLang="en-US" sz="800" b="1" dirty="0" smtClean="0">
                <a:solidFill>
                  <a:srgbClr val="2D2DB9"/>
                </a:solidFill>
                <a:ea typeface="宋体" charset="-122"/>
                <a:cs typeface="Times New Roman" pitchFamily="18" charset="0"/>
              </a:rPr>
              <a:t>。</a:t>
            </a:r>
            <a:endParaRPr lang="zh-CN" altLang="en-US" sz="1000" dirty="0" smtClean="0">
              <a:solidFill>
                <a:srgbClr val="1A3868"/>
              </a:solidFill>
              <a:ea typeface="宋体" charset="-122"/>
              <a:cs typeface="Times New Roman" pitchFamily="18" charset="0"/>
            </a:endParaRPr>
          </a:p>
          <a:p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8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21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kumimoji="0" lang="zh-CN" altLang="en-US" b="1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87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http</a:t>
            </a:r>
            <a:r>
              <a:rPr lang="zh-CN" altLang="en-US" smtClean="0">
                <a:ea typeface="宋体" charset="-122"/>
              </a:rPr>
              <a:t>是</a:t>
            </a:r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一种使用简单的请求报文与应答报文交互的协议。</a:t>
            </a:r>
          </a:p>
          <a:p>
            <a:r>
              <a:rPr lang="zh-CN" altLang="en-US" sz="1000" smtClean="0">
                <a:solidFill>
                  <a:srgbClr val="1A3868"/>
                </a:solidFill>
                <a:ea typeface="宋体" charset="-122"/>
                <a:cs typeface="Times New Roman" pitchFamily="18" charset="0"/>
              </a:rPr>
              <a:t> </a:t>
            </a:r>
            <a:r>
              <a:rPr kumimoji="0" lang="en-US" altLang="zh-CN" b="1" smtClean="0">
                <a:ea typeface="宋体" charset="-122"/>
              </a:rPr>
              <a:t>Web</a:t>
            </a:r>
            <a:r>
              <a:rPr kumimoji="0" lang="zh-CN" altLang="en-US" b="1" smtClean="0">
                <a:ea typeface="宋体" charset="-122"/>
              </a:rPr>
              <a:t>浏览器发送请求报文的目的是查询一个</a:t>
            </a:r>
            <a:r>
              <a:rPr kumimoji="0" lang="en-US" altLang="zh-CN" b="1" smtClean="0">
                <a:ea typeface="宋体" charset="-122"/>
              </a:rPr>
              <a:t>Web</a:t>
            </a:r>
            <a:r>
              <a:rPr kumimoji="0" lang="zh-CN" altLang="en-US" b="1" smtClean="0">
                <a:ea typeface="宋体" charset="-122"/>
              </a:rPr>
              <a:t>页面的可用性，并从服务器读取该页面。</a:t>
            </a:r>
          </a:p>
        </p:txBody>
      </p:sp>
    </p:spTree>
    <p:extLst>
      <p:ext uri="{BB962C8B-B14F-4D97-AF65-F5344CB8AC3E}">
        <p14:creationId xmlns:p14="http://schemas.microsoft.com/office/powerpoint/2010/main" val="3124281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ADBC4-D048-4C3E-AC7B-AA2D1AAAF2D0}" type="slidenum">
              <a:rPr lang="en-US" altLang="zh-CN"/>
              <a:pPr/>
              <a:t>39</a:t>
            </a:fld>
            <a:endParaRPr lang="en-US" altLang="zh-CN" dirty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339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773ADC-C0E5-48BF-A885-72A51AF0BF58}" type="slidenum">
              <a:rPr lang="zh-CN" altLang="en-US" sz="1200" b="0" u="none">
                <a:solidFill>
                  <a:schemeClr val="tx1"/>
                </a:solidFill>
                <a:latin typeface="Arial" charset="0"/>
                <a:ea typeface="宋体" charset="-122"/>
              </a:rPr>
              <a:pPr algn="r"/>
              <a:t>7</a:t>
            </a:fld>
            <a:endParaRPr lang="en-US" altLang="zh-CN" sz="1200" b="0" u="none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955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D9541-C34C-4B56-9D8E-2BB57256C8FF}" type="slidenum">
              <a:rPr lang="en-US" altLang="zh-CN"/>
              <a:pPr/>
              <a:t>40</a:t>
            </a:fld>
            <a:endParaRPr lang="en-US" altLang="zh-CN" dirty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z="1200" u="none" dirty="0" smtClean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“</a:t>
            </a:r>
            <a:r>
              <a:rPr lang="zh-CN" altLang="en-US" sz="1200" u="none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方法</a:t>
            </a:r>
            <a:r>
              <a:rPr lang="zh-CN" altLang="en-US" sz="1200" u="none" dirty="0" smtClean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”</a:t>
            </a:r>
            <a:r>
              <a:rPr lang="zh-CN" altLang="en-US" sz="1200" u="none" dirty="0" smtClean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是面向对象技术中使用的专门名词。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79417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524F5-1A32-4547-9AA6-B0C401BA9B6F}" type="slidenum">
              <a:rPr lang="en-US" altLang="zh-CN"/>
              <a:pPr/>
              <a:t>41</a:t>
            </a:fld>
            <a:endParaRPr lang="en-US" altLang="zh-CN" dirty="0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14798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E720B-5F2D-4B38-9AAB-B34CA221FF5F}" type="slidenum">
              <a:rPr lang="en-US" altLang="zh-CN"/>
              <a:pPr/>
              <a:t>42</a:t>
            </a:fld>
            <a:endParaRPr lang="en-US" altLang="zh-CN" dirty="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82566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8EF7D-022A-4F9F-8B2F-EA8B6CCFBA5E}" type="slidenum">
              <a:rPr lang="en-US" altLang="zh-CN"/>
              <a:pPr/>
              <a:t>43</a:t>
            </a:fld>
            <a:endParaRPr lang="en-US" altLang="zh-CN" dirty="0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7922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27D82-4882-4E01-8D3C-8F77009E88F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96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27D82-4882-4E01-8D3C-8F77009E88F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776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4E3755-1F3B-447F-AA17-6C8B1112A7E6}" type="slidenum">
              <a:rPr lang="en-US" altLang="zh-CN"/>
              <a:pPr/>
              <a:t>47</a:t>
            </a:fld>
            <a:endParaRPr lang="en-US" altLang="zh-CN" dirty="0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69224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626D6B-2F44-47E4-9D41-C8669718FD9B}" type="slidenum">
              <a:rPr lang="zh-CN" altLang="en-US" sz="1200" b="0" u="none">
                <a:solidFill>
                  <a:schemeClr val="tx1"/>
                </a:solidFill>
                <a:latin typeface="Arial" charset="0"/>
                <a:ea typeface="宋体" charset="-122"/>
              </a:rPr>
              <a:pPr algn="r"/>
              <a:t>50</a:t>
            </a:fld>
            <a:endParaRPr lang="en-US" altLang="zh-CN" sz="1200" b="0" u="none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390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27D82-4882-4E01-8D3C-8F77009E88F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49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GET</a:t>
            </a:r>
            <a:r>
              <a:rPr lang="zh-CN" altLang="en-US" smtClean="0">
                <a:ea typeface="宋体" charset="-122"/>
              </a:rPr>
              <a:t>方法：当浏览器要从服务器读取文档时使用。</a:t>
            </a: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1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CN" altLang="en-US" smtClean="0">
                <a:ea typeface="宋体" charset="-122"/>
              </a:rPr>
              <a:t>超文本标记语言，是一种专门用于创建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超文本文档的编程语言，它能告诉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浏览程序如何显示</a:t>
            </a:r>
            <a:r>
              <a:rPr kumimoji="0" lang="en-US" altLang="zh-CN" smtClean="0">
                <a:ea typeface="宋体" charset="-122"/>
              </a:rPr>
              <a:t>Web</a:t>
            </a:r>
            <a:r>
              <a:rPr kumimoji="0" lang="zh-CN" altLang="en-US" smtClean="0">
                <a:ea typeface="宋体" charset="-122"/>
              </a:rPr>
              <a:t>文档（即网页）的信息，如何链接各种信息。</a:t>
            </a:r>
          </a:p>
          <a:p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定义了许多用于排版的命令（即标记）。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把各种标记嵌入到万维网的页面中。这样就构成了所谓的 </a:t>
            </a:r>
            <a:r>
              <a:rPr kumimoji="0" lang="en-US" altLang="zh-CN" smtClean="0">
                <a:solidFill>
                  <a:srgbClr val="1A3868"/>
                </a:solidFill>
                <a:ea typeface="宋体" charset="-122"/>
              </a:rPr>
              <a:t>HTML </a:t>
            </a:r>
            <a:r>
              <a:rPr kumimoji="0" lang="zh-CN" altLang="en-US" smtClean="0">
                <a:solidFill>
                  <a:srgbClr val="1A3868"/>
                </a:solidFill>
                <a:ea typeface="宋体" charset="-122"/>
              </a:rPr>
              <a:t>文档。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266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HEAD</a:t>
            </a:r>
            <a:r>
              <a:rPr lang="zh-CN" altLang="en-US" smtClean="0">
                <a:ea typeface="宋体" charset="-122"/>
              </a:rPr>
              <a:t>方法：浏览器要从服务器读取关于文档的某些信息而不是文档本身。</a:t>
            </a: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047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POST</a:t>
            </a:r>
            <a:r>
              <a:rPr lang="zh-CN" altLang="en-US" smtClean="0">
                <a:ea typeface="宋体" charset="-122"/>
              </a:rPr>
              <a:t>：浏览器要给服务器提供某些信息。</a:t>
            </a:r>
          </a:p>
        </p:txBody>
      </p:sp>
    </p:spTree>
    <p:extLst>
      <p:ext uri="{BB962C8B-B14F-4D97-AF65-F5344CB8AC3E}">
        <p14:creationId xmlns:p14="http://schemas.microsoft.com/office/powerpoint/2010/main" val="1754135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AD36FA-1B52-41A7-8CA3-4FDA4723E684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6429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27D82-4882-4E01-8D3C-8F77009E88FD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03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098FE2-8577-42E1-A927-B272948047E4}" type="slidenum">
              <a:rPr lang="en-US" altLang="zh-CN"/>
              <a:pPr/>
              <a:t>63</a:t>
            </a:fld>
            <a:endParaRPr lang="en-US" altLang="zh-CN" dirty="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06976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4B5CDB-AF7A-4E3E-9B07-AC4281F885F7}" type="slidenum">
              <a:rPr lang="en-US" altLang="zh-CN"/>
              <a:pPr/>
              <a:t>64</a:t>
            </a:fld>
            <a:endParaRPr lang="en-US" altLang="zh-CN" dirty="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2343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AF11D-55B2-4609-85EE-322BBC0EE7AB}" type="slidenum">
              <a:rPr lang="en-US" altLang="zh-CN"/>
              <a:pPr/>
              <a:t>65</a:t>
            </a:fld>
            <a:endParaRPr lang="en-US" altLang="zh-CN" dirty="0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346501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C8723-4F48-4BC7-9C9C-0E1875444754}" type="slidenum">
              <a:rPr lang="en-US" altLang="zh-CN"/>
              <a:pPr/>
              <a:t>66</a:t>
            </a:fld>
            <a:endParaRPr lang="en-US" altLang="zh-CN" dirty="0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0930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1ECC3B-1D3C-42DC-84AD-1DA27BB69202}" type="slidenum">
              <a:rPr lang="en-US" altLang="zh-CN"/>
              <a:pPr/>
              <a:t>67</a:t>
            </a:fld>
            <a:endParaRPr lang="en-US" altLang="zh-CN" dirty="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593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1EB369-48B6-4B69-8E28-2DB15AE62A55}" type="slidenum">
              <a:rPr lang="en-US" altLang="zh-CN"/>
              <a:pPr/>
              <a:t>68</a:t>
            </a:fld>
            <a:endParaRPr lang="en-US" altLang="zh-CN" dirty="0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9560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>
              <a:spcAft>
                <a:spcPct val="10000"/>
              </a:spcAft>
            </a:pPr>
            <a:r>
              <a:rPr lang="zh-CN" altLang="en-US" sz="1400" dirty="0" smtClean="0">
                <a:ea typeface="宋体" charset="-122"/>
              </a:rPr>
              <a:t>仅当 </a:t>
            </a:r>
            <a:r>
              <a:rPr lang="en-US" altLang="zh-CN" sz="1400" dirty="0" smtClean="0">
                <a:ea typeface="宋体" charset="-122"/>
              </a:rPr>
              <a:t>HTML </a:t>
            </a:r>
            <a:r>
              <a:rPr lang="zh-CN" altLang="en-US" sz="1400" dirty="0" smtClean="0">
                <a:ea typeface="宋体" charset="-122"/>
              </a:rPr>
              <a:t>文档是以</a:t>
            </a:r>
            <a:r>
              <a:rPr lang="en-US" altLang="zh-CN" sz="1400" dirty="0" smtClean="0">
                <a:ea typeface="宋体" charset="-122"/>
              </a:rPr>
              <a:t>.html </a:t>
            </a:r>
            <a:r>
              <a:rPr lang="zh-CN" altLang="en-US" sz="1400" dirty="0" smtClean="0">
                <a:ea typeface="宋体" charset="-122"/>
              </a:rPr>
              <a:t>或 </a:t>
            </a:r>
            <a:r>
              <a:rPr lang="en-US" altLang="zh-CN" sz="1400" dirty="0" smtClean="0">
                <a:ea typeface="宋体" charset="-122"/>
              </a:rPr>
              <a:t>.</a:t>
            </a:r>
            <a:r>
              <a:rPr lang="en-US" altLang="zh-CN" sz="1400" dirty="0" err="1" smtClean="0">
                <a:ea typeface="宋体" charset="-122"/>
              </a:rPr>
              <a:t>htm</a:t>
            </a:r>
            <a:r>
              <a:rPr lang="en-US" altLang="zh-CN" sz="1400" dirty="0" smtClean="0">
                <a:ea typeface="宋体" charset="-122"/>
              </a:rPr>
              <a:t> </a:t>
            </a:r>
            <a:r>
              <a:rPr lang="zh-CN" altLang="en-US" sz="1400" dirty="0" smtClean="0">
                <a:ea typeface="宋体" charset="-122"/>
              </a:rPr>
              <a:t>为后缀时，浏览器才对此文档的各种标签进行解释。</a:t>
            </a:r>
          </a:p>
          <a:p>
            <a:pPr algn="just">
              <a:spcAft>
                <a:spcPct val="10000"/>
              </a:spcAft>
            </a:pPr>
            <a:r>
              <a:rPr lang="zh-CN" altLang="en-US" sz="1400" dirty="0" smtClean="0">
                <a:ea typeface="宋体" charset="-122"/>
              </a:rPr>
              <a:t>如 </a:t>
            </a:r>
            <a:r>
              <a:rPr lang="en-US" altLang="zh-CN" sz="1400" dirty="0" smtClean="0">
                <a:ea typeface="宋体" charset="-122"/>
              </a:rPr>
              <a:t>HTML </a:t>
            </a:r>
            <a:r>
              <a:rPr lang="zh-CN" altLang="en-US" sz="1400" dirty="0" smtClean="0">
                <a:ea typeface="宋体" charset="-122"/>
              </a:rPr>
              <a:t>文档改换以 </a:t>
            </a:r>
            <a:r>
              <a:rPr lang="en-US" altLang="zh-CN" sz="1400" dirty="0" smtClean="0">
                <a:ea typeface="宋体" charset="-122"/>
              </a:rPr>
              <a:t>.txt </a:t>
            </a:r>
            <a:r>
              <a:rPr lang="zh-CN" altLang="en-US" sz="1400" dirty="0" smtClean="0">
                <a:ea typeface="宋体" charset="-122"/>
              </a:rPr>
              <a:t>为其后缀，则 </a:t>
            </a:r>
            <a:r>
              <a:rPr lang="en-US" altLang="zh-CN" sz="1400" dirty="0" smtClean="0">
                <a:ea typeface="宋体" charset="-122"/>
              </a:rPr>
              <a:t>HTML </a:t>
            </a:r>
            <a:r>
              <a:rPr lang="zh-CN" altLang="en-US" sz="1400" dirty="0" smtClean="0">
                <a:ea typeface="宋体" charset="-122"/>
              </a:rPr>
              <a:t>解释程序就不对标签进行解释，而浏览器只能看见原来的文本文件。</a:t>
            </a:r>
          </a:p>
          <a:p>
            <a:pPr algn="just">
              <a:spcAft>
                <a:spcPct val="10000"/>
              </a:spcAft>
            </a:pPr>
            <a:r>
              <a:rPr lang="zh-CN" altLang="en-US" sz="1400" dirty="0" smtClean="0">
                <a:ea typeface="宋体" charset="-122"/>
              </a:rPr>
              <a:t>当浏览器从服务器读取 </a:t>
            </a:r>
            <a:r>
              <a:rPr lang="en-US" altLang="zh-CN" sz="1400" dirty="0" smtClean="0">
                <a:ea typeface="宋体" charset="-122"/>
              </a:rPr>
              <a:t>HTML </a:t>
            </a:r>
            <a:r>
              <a:rPr lang="zh-CN" altLang="en-US" sz="1400" dirty="0" smtClean="0">
                <a:ea typeface="宋体" charset="-122"/>
              </a:rPr>
              <a:t>文档后，就按照 </a:t>
            </a:r>
            <a:r>
              <a:rPr lang="en-US" altLang="zh-CN" sz="1400" dirty="0" smtClean="0">
                <a:ea typeface="宋体" charset="-122"/>
              </a:rPr>
              <a:t>HTML </a:t>
            </a:r>
            <a:r>
              <a:rPr lang="zh-CN" altLang="en-US" sz="1400" dirty="0" smtClean="0">
                <a:ea typeface="宋体" charset="-122"/>
              </a:rPr>
              <a:t>文档中的各种标签，根据浏览器所使用的显示器的尺寸和分辨率大小，重新进行排版并恢复出所读取的页面。</a:t>
            </a:r>
            <a:endParaRPr lang="zh-CN" altLang="en-US" dirty="0" smtClean="0">
              <a:ea typeface="宋体" charset="-122"/>
            </a:endParaRPr>
          </a:p>
          <a:p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4394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0F6988-6B25-4435-A83F-D287132DA9EF}" type="slidenum">
              <a:rPr lang="en-US" altLang="zh-CN"/>
              <a:pPr/>
              <a:t>69</a:t>
            </a:fld>
            <a:endParaRPr lang="en-US" altLang="zh-CN" dirty="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137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DAF844-E1F9-4B76-B41F-D3B7EA6CF689}" type="slidenum">
              <a:rPr lang="zh-CN" altLang="en-US" sz="1200" b="0" u="none">
                <a:solidFill>
                  <a:schemeClr val="tx1"/>
                </a:solidFill>
                <a:latin typeface="Arial" charset="0"/>
                <a:ea typeface="宋体" charset="-122"/>
              </a:rPr>
              <a:pPr algn="r"/>
              <a:t>71</a:t>
            </a:fld>
            <a:endParaRPr lang="en-US" altLang="zh-CN" sz="1200" b="0" u="none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62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0ED0E-A948-4ED3-9F2D-3B13820545A9}" type="slidenum">
              <a:rPr lang="zh-CN" altLang="en-US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DF9101-6A74-477D-9A9B-59EE2D9A6A22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13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我自己写了一个小</a:t>
            </a:r>
            <a:r>
              <a:rPr lang="en-US" altLang="zh-CN" smtClean="0">
                <a:ea typeface="宋体" charset="-122"/>
              </a:rPr>
              <a:t>html</a:t>
            </a:r>
            <a:r>
              <a:rPr lang="zh-CN" altLang="en-US" smtClean="0">
                <a:ea typeface="宋体" charset="-122"/>
              </a:rPr>
              <a:t>文件。</a:t>
            </a:r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78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755B9F7-621D-430D-BB9F-97F391522D36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14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8424DE-280E-4C15-B94F-80216699514D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14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96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1B2C0533-712A-46CB-AE6C-969B2EE2D18A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15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CE18E1E-4F31-4B44-BAFA-87E991A23505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15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79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AB4F666-0C0B-4379-B99A-5A415BBB5F60}" type="slidenum">
              <a:rPr kumimoji="1" lang="zh-CN" altLang="en-US" sz="1200" b="0" u="none">
                <a:solidFill>
                  <a:schemeClr val="tx1"/>
                </a:solidFill>
                <a:ea typeface="宋体" pitchFamily="2" charset="-122"/>
                <a:cs typeface="+mn-cs"/>
              </a:rPr>
              <a:pPr algn="r">
                <a:defRPr/>
              </a:pPr>
              <a:t>16</a:t>
            </a:fld>
            <a:endParaRPr kumimoji="1" lang="en-US" altLang="zh-CN" sz="1200" b="0" u="none">
              <a:solidFill>
                <a:schemeClr val="tx1"/>
              </a:solidFill>
              <a:ea typeface="宋体" pitchFamily="2" charset="-122"/>
              <a:cs typeface="+mn-cs"/>
            </a:endParaRPr>
          </a:p>
        </p:txBody>
      </p:sp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DE1FB3-DC6F-4790-B325-D9AE4F2C57C8}" type="slidenum">
              <a:rPr lang="zh-CN" altLang="en-US" sz="1200" b="0">
                <a:solidFill>
                  <a:schemeClr val="tx1"/>
                </a:solidFill>
                <a:ea typeface="宋体" charset="-122"/>
              </a:rPr>
              <a:pPr algn="r"/>
              <a:t>16</a:t>
            </a:fld>
            <a:endParaRPr lang="en-US" altLang="zh-CN" sz="12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41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598613"/>
            <a:ext cx="6243654" cy="1045369"/>
          </a:xfrm>
        </p:spPr>
        <p:txBody>
          <a:bodyPr/>
          <a:lstStyle>
            <a:lvl1pPr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85834" y="2916238"/>
            <a:ext cx="4914912" cy="1013628"/>
          </a:xfrm>
        </p:spPr>
        <p:txBody>
          <a:bodyPr/>
          <a:lstStyle>
            <a:lvl1pPr marL="0" indent="0" algn="ctr">
              <a:buNone/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63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63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95600" y="47164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286528"/>
            <a:ext cx="6429420" cy="857250"/>
          </a:xfrm>
        </p:spPr>
        <p:txBody>
          <a:bodyPr/>
          <a:lstStyle>
            <a:lvl1pPr algn="l">
              <a:defRPr sz="3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6660"/>
            <a:ext cx="6429420" cy="30876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7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7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1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951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7489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2895600" y="4830763"/>
            <a:ext cx="2895600" cy="228600"/>
          </a:xfrm>
          <a:prstGeom prst="rect">
            <a:avLst/>
          </a:prstGeo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r>
              <a:rPr lang="zh-CN" altLang="en-US" smtClean="0"/>
              <a:t>计算机科学与技术学院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8625"/>
            <a:ext cx="64293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一级标题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485900"/>
            <a:ext cx="6357937" cy="30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二级标题</a:t>
            </a:r>
            <a:endParaRPr lang="en-US" altLang="zh-CN" smtClean="0"/>
          </a:p>
          <a:p>
            <a:pPr lvl="1"/>
            <a:r>
              <a:rPr lang="zh-CN" altLang="en-US" smtClean="0"/>
              <a:t>三级标题</a:t>
            </a:r>
          </a:p>
          <a:p>
            <a:pPr lvl="2"/>
            <a:r>
              <a:rPr lang="zh-CN" altLang="en-US" smtClean="0"/>
              <a:t>四级标题</a:t>
            </a:r>
          </a:p>
          <a:p>
            <a:pPr lvl="3"/>
            <a:r>
              <a:rPr lang="zh-CN" altLang="en-US" smtClean="0"/>
              <a:t>五级标题</a:t>
            </a:r>
          </a:p>
          <a:p>
            <a:pPr lvl="4"/>
            <a:r>
              <a:rPr lang="zh-CN" altLang="en-US" smtClean="0"/>
              <a:t>六级标题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8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4D1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4D19"/>
          </a:solidFill>
          <a:latin typeface="Constantia" pitchFamily="18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4D19"/>
          </a:solidFill>
          <a:latin typeface="Constantia" pitchFamily="18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4D19"/>
          </a:solidFill>
          <a:latin typeface="Constantia" pitchFamily="18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4D19"/>
          </a:solidFill>
          <a:latin typeface="Constantia" pitchFamily="18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Constantia" pitchFamily="18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Constantia" pitchFamily="18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Constantia" pitchFamily="18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Constantia" pitchFamily="18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26732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26732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267326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26732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267326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4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5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7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ctrTitle" idx="4294967295"/>
          </p:nvPr>
        </p:nvSpPr>
        <p:spPr>
          <a:xfrm>
            <a:off x="2571750" y="2027238"/>
            <a:ext cx="5448300" cy="1046162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solidFill>
                  <a:srgbClr val="003366"/>
                </a:solidFill>
                <a:latin typeface="华文新魏" pitchFamily="2" charset="-122"/>
              </a:rPr>
              <a:t>计算机网络</a:t>
            </a:r>
            <a:endParaRPr lang="zh-CN" altLang="en-US" sz="4000" dirty="0" smtClean="0">
              <a:solidFill>
                <a:srgbClr val="003366"/>
              </a:solidFill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4294967295"/>
          </p:nvPr>
        </p:nvSpPr>
        <p:spPr>
          <a:xfrm>
            <a:off x="2428875" y="3630613"/>
            <a:ext cx="4914900" cy="101441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zh-CN" altLang="en-US" sz="2800" b="1" smtClean="0">
                <a:solidFill>
                  <a:srgbClr val="003366"/>
                </a:solidFill>
                <a:latin typeface="微软雅黑" pitchFamily="34" charset="-122"/>
              </a:rPr>
              <a:t>王宇新</a:t>
            </a:r>
          </a:p>
          <a:p>
            <a:pPr marL="0" indent="0" algn="ctr" eaLnBrk="1" hangingPunct="1">
              <a:buFontTx/>
              <a:buNone/>
            </a:pPr>
            <a:r>
              <a:rPr lang="zh-CN" altLang="en-US" sz="2800" b="1" smtClean="0">
                <a:solidFill>
                  <a:srgbClr val="003366"/>
                </a:solidFill>
                <a:latin typeface="微软雅黑" pitchFamily="34" charset="-122"/>
              </a:rPr>
              <a:t>大连理工大学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77" name="Group 6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49249430"/>
              </p:ext>
            </p:extLst>
          </p:nvPr>
        </p:nvGraphicFramePr>
        <p:xfrm>
          <a:off x="500036" y="1281288"/>
          <a:ext cx="5357848" cy="3608388"/>
        </p:xfrm>
        <a:graphic>
          <a:graphicData uri="http://schemas.openxmlformats.org/drawingml/2006/table">
            <a:tbl>
              <a:tblPr/>
              <a:tblGrid>
                <a:gridCol w="157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</a:rPr>
                        <a:t>开始标记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</a:rPr>
                        <a:t>结束标记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</a:rPr>
                        <a:t>意义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&lt;HTML&gt;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&lt;/HTML&gt;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HTML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&lt;HEAD&gt;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&lt;/HEAD&gt;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HTML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文档的首部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&lt;BODY&gt;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&lt;/BODY&gt;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HTML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文档的正文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&lt;TITLE&gt;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&lt;/TITLE&gt;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HTML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文档的标题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&lt;B&gt;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&lt;/B&gt;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粗体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&lt;I&gt;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&lt;/I&gt;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斜体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&lt;U&gt;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&lt;/U &gt;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加下划线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&lt;CENTER&gt;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&lt;/CENTER&gt;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居中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&lt;IMG&gt;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&lt;/IMG&gt;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定义图像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&lt;A&gt;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&lt;/A&gt;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定义地址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&lt;APPLET&gt;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&lt;/APPLET&gt;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文档是小应用程序</a:t>
                      </a:r>
                    </a:p>
                  </a:txBody>
                  <a:tcPr marL="68580" marR="68580" marT="0" marB="0" anchor="b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04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0472" name="标题 1"/>
          <p:cNvSpPr>
            <a:spLocks/>
          </p:cNvSpPr>
          <p:nvPr/>
        </p:nvSpPr>
        <p:spPr bwMode="auto">
          <a:xfrm>
            <a:off x="461976" y="773113"/>
            <a:ext cx="61102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400" u="none" dirty="0">
                <a:solidFill>
                  <a:srgbClr val="007D7A"/>
                </a:solidFill>
              </a:rPr>
              <a:t>HTML</a:t>
            </a:r>
            <a:r>
              <a:rPr lang="zh-CN" altLang="en-US" sz="2400" u="none" dirty="0">
                <a:solidFill>
                  <a:srgbClr val="007D7A"/>
                </a:solidFill>
              </a:rPr>
              <a:t>常用的标记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53" y="792792"/>
            <a:ext cx="6429420" cy="41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万维网页面中的超</a:t>
            </a:r>
            <a:r>
              <a:rPr lang="zh-CN" altLang="en-US" sz="2400" kern="1200" dirty="0" smtClean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链</a:t>
            </a:r>
            <a:endParaRPr lang="zh-CN" altLang="en-US" sz="2000" kern="1200" dirty="0">
              <a:solidFill>
                <a:srgbClr val="1A3868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128" y="1322417"/>
            <a:ext cx="6671940" cy="1628087"/>
          </a:xfrm>
        </p:spPr>
        <p:txBody>
          <a:bodyPr/>
          <a:lstStyle/>
          <a:p>
            <a:pPr eaLnBrk="1" hangingPunct="1"/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远程链接：超链的终点是其他网点上的页面。</a:t>
            </a:r>
          </a:p>
          <a:p>
            <a:pPr eaLnBrk="1" hangingPunct="1"/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本地链接：超链指向本计算机中的某个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文件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</a:p>
          <a:p>
            <a:pPr eaLnBrk="1" hangingPunct="1"/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定义一个超链的标签是</a:t>
            </a: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&lt;A&gt;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。字符</a:t>
            </a: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表示锚</a:t>
            </a: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(Anchor)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</a:p>
          <a:p>
            <a:pPr marL="269875" indent="-269875">
              <a:lnSpc>
                <a:spcPct val="120000"/>
              </a:lnSpc>
            </a:pP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HTML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文档中定义一个超链的语法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举例</a:t>
            </a: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: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</a:t>
            </a:r>
            <a:endParaRPr lang="en-US" altLang="zh-CN" sz="2000" b="1" kern="1200" dirty="0" smtClean="0">
              <a:solidFill>
                <a:srgbClr val="1A3868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&lt;A HREF="http://www.tsinghua.edu.cn"&gt;</a:t>
            </a:r>
            <a:r>
              <a:rPr lang="zh-CN" altLang="en-US" sz="2000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清华大学</a:t>
            </a:r>
            <a:r>
              <a:rPr lang="en-US" altLang="zh-CN" sz="2000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&lt;/A&gt;</a:t>
            </a:r>
          </a:p>
        </p:txBody>
      </p:sp>
      <p:sp>
        <p:nvSpPr>
          <p:cNvPr id="279556" name="Line 4"/>
          <p:cNvSpPr>
            <a:spLocks noChangeShapeType="1"/>
          </p:cNvSpPr>
          <p:nvPr/>
        </p:nvSpPr>
        <p:spPr bwMode="auto">
          <a:xfrm flipV="1">
            <a:off x="5580112" y="3236615"/>
            <a:ext cx="0" cy="3239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zh-CN" altLang="en-US" sz="2101">
              <a:latin typeface="Arial" charset="0"/>
            </a:endParaRPr>
          </a:p>
        </p:txBody>
      </p:sp>
      <p:sp>
        <p:nvSpPr>
          <p:cNvPr id="108550" name="Text Box 5"/>
          <p:cNvSpPr txBox="1">
            <a:spLocks noChangeArrowheads="1"/>
          </p:cNvSpPr>
          <p:nvPr/>
        </p:nvSpPr>
        <p:spPr bwMode="auto">
          <a:xfrm>
            <a:off x="4572000" y="3556757"/>
            <a:ext cx="1539204" cy="415627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101" u="none">
                <a:solidFill>
                  <a:srgbClr val="333399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超链的起点</a:t>
            </a: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3262835" y="3213658"/>
            <a:ext cx="0" cy="1026636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zh-CN" altLang="en-US" sz="2101">
              <a:latin typeface="Arial" charset="0"/>
            </a:endParaRPr>
          </a:p>
        </p:txBody>
      </p:sp>
      <p:sp>
        <p:nvSpPr>
          <p:cNvPr id="108552" name="Text Box 7"/>
          <p:cNvSpPr txBox="1">
            <a:spLocks noChangeArrowheads="1"/>
          </p:cNvSpPr>
          <p:nvPr/>
        </p:nvSpPr>
        <p:spPr bwMode="auto">
          <a:xfrm>
            <a:off x="2195736" y="4084712"/>
            <a:ext cx="3793026" cy="415627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101" u="none">
                <a:solidFill>
                  <a:srgbClr val="333399"/>
                </a:solidFill>
                <a:ea typeface="黑体" panose="02010609060101010101" pitchFamily="49" charset="-122"/>
              </a:rPr>
              <a:t>这个地方填写超链终点的 </a:t>
            </a:r>
            <a:r>
              <a:rPr lang="en-US" altLang="zh-CN" sz="2101" u="none">
                <a:solidFill>
                  <a:srgbClr val="333399"/>
                </a:solidFill>
                <a:ea typeface="黑体" panose="02010609060101010101" pitchFamily="49" charset="-122"/>
              </a:rPr>
              <a:t>URL</a:t>
            </a: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148064" y="3247769"/>
            <a:ext cx="1026474" cy="5577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020337" y="3247770"/>
            <a:ext cx="2911703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标题 1"/>
          <p:cNvSpPr>
            <a:spLocks noGrp="1"/>
          </p:cNvSpPr>
          <p:nvPr>
            <p:ph type="title" idx="4294967295"/>
          </p:nvPr>
        </p:nvSpPr>
        <p:spPr>
          <a:xfrm>
            <a:off x="400075" y="854861"/>
            <a:ext cx="3600421" cy="574675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文档的例子</a:t>
            </a:r>
          </a:p>
        </p:txBody>
      </p:sp>
      <p:sp>
        <p:nvSpPr>
          <p:cNvPr id="6144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14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61447" name="Object 1"/>
          <p:cNvGraphicFramePr>
            <a:graphicFrameLocks noChangeAspect="1"/>
          </p:cNvGraphicFramePr>
          <p:nvPr/>
        </p:nvGraphicFramePr>
        <p:xfrm>
          <a:off x="377841" y="1492250"/>
          <a:ext cx="5551481" cy="244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Visio" r:id="rId4" imgW="4456938" imgH="1962150" progId="">
                  <p:embed/>
                </p:oleObj>
              </mc:Choice>
              <mc:Fallback>
                <p:oleObj name="Visio" r:id="rId4" imgW="4456938" imgH="196215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41" y="1492250"/>
                        <a:ext cx="5551481" cy="2445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1" name="Rectangle 13"/>
          <p:cNvSpPr>
            <a:spLocks noChangeArrowheads="1"/>
          </p:cNvSpPr>
          <p:nvPr/>
        </p:nvSpPr>
        <p:spPr bwMode="auto">
          <a:xfrm>
            <a:off x="3643306" y="4001304"/>
            <a:ext cx="12049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0" u="none" dirty="0">
                <a:solidFill>
                  <a:srgbClr val="1A3868"/>
                </a:solidFill>
              </a:rPr>
              <a:t>index.htm</a:t>
            </a:r>
            <a:endParaRPr lang="zh-CN" altLang="en-US" sz="2000" b="0" u="none" dirty="0">
              <a:solidFill>
                <a:srgbClr val="1A386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89090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619251" y="1211264"/>
            <a:ext cx="3952881" cy="400424"/>
            <a:chOff x="1156" y="661"/>
            <a:chExt cx="5418" cy="336"/>
          </a:xfrm>
        </p:grpSpPr>
        <p:sp>
          <p:nvSpPr>
            <p:cNvPr id="89092" name="Text Box 5"/>
            <p:cNvSpPr txBox="1">
              <a:spLocks noChangeArrowheads="1"/>
            </p:cNvSpPr>
            <p:nvPr/>
          </p:nvSpPr>
          <p:spPr bwMode="auto">
            <a:xfrm>
              <a:off x="3739" y="661"/>
              <a:ext cx="2835" cy="336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u="none" dirty="0">
                  <a:solidFill>
                    <a:schemeClr val="tx2">
                      <a:lumMod val="50000"/>
                    </a:schemeClr>
                  </a:solidFill>
                  <a:ea typeface="黑体" pitchFamily="2" charset="-122"/>
                </a:rPr>
                <a:t>HTML </a:t>
              </a:r>
              <a:r>
                <a:rPr lang="zh-CN" altLang="en-US" sz="2000" u="none" dirty="0">
                  <a:solidFill>
                    <a:schemeClr val="tx2">
                      <a:lumMod val="50000"/>
                    </a:schemeClr>
                  </a:solidFill>
                  <a:ea typeface="黑体" pitchFamily="2" charset="-122"/>
                </a:rPr>
                <a:t>文档开始</a:t>
              </a:r>
            </a:p>
          </p:txBody>
        </p:sp>
        <p:sp>
          <p:nvSpPr>
            <p:cNvPr id="89093" name="Line 6"/>
            <p:cNvSpPr>
              <a:spLocks noChangeShapeType="1"/>
            </p:cNvSpPr>
            <p:nvPr/>
          </p:nvSpPr>
          <p:spPr bwMode="auto">
            <a:xfrm flipH="1">
              <a:off x="1156" y="832"/>
              <a:ext cx="2594" cy="13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grpSp>
        <p:nvGrpSpPr>
          <p:cNvPr id="65539" name="Group 7"/>
          <p:cNvGrpSpPr>
            <a:grpSpLocks/>
          </p:cNvGrpSpPr>
          <p:nvPr/>
        </p:nvGrpSpPr>
        <p:grpSpPr bwMode="auto">
          <a:xfrm>
            <a:off x="1547813" y="1492250"/>
            <a:ext cx="3524635" cy="400050"/>
            <a:chOff x="1202" y="692"/>
            <a:chExt cx="4379" cy="252"/>
          </a:xfrm>
        </p:grpSpPr>
        <p:sp>
          <p:nvSpPr>
            <p:cNvPr id="65540" name="Text Box 5"/>
            <p:cNvSpPr txBox="1">
              <a:spLocks noChangeArrowheads="1"/>
            </p:cNvSpPr>
            <p:nvPr/>
          </p:nvSpPr>
          <p:spPr bwMode="auto">
            <a:xfrm>
              <a:off x="4038" y="692"/>
              <a:ext cx="1543" cy="25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u="none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  <a:ea typeface="黑体" pitchFamily="2" charset="-122"/>
                </a:rPr>
                <a:t>首部开始</a:t>
              </a:r>
              <a:endPara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65541" name="Line 6"/>
            <p:cNvSpPr>
              <a:spLocks noChangeShapeType="1"/>
            </p:cNvSpPr>
            <p:nvPr/>
          </p:nvSpPr>
          <p:spPr bwMode="auto">
            <a:xfrm flipH="1">
              <a:off x="1202" y="838"/>
              <a:ext cx="2839" cy="1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67586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sp>
        <p:nvSpPr>
          <p:cNvPr id="67587" name="Rectangle 8"/>
          <p:cNvSpPr>
            <a:spLocks noChangeArrowheads="1"/>
          </p:cNvSpPr>
          <p:nvPr/>
        </p:nvSpPr>
        <p:spPr bwMode="auto">
          <a:xfrm>
            <a:off x="1844675" y="1873250"/>
            <a:ext cx="2160588" cy="3921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787900" y="1131888"/>
            <a:ext cx="697627" cy="400110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黑体" pitchFamily="2" charset="-122"/>
              </a:rPr>
              <a:t>标题</a:t>
            </a:r>
            <a:endParaRPr lang="zh-CN" altLang="en-US" sz="2000" u="none" dirty="0">
              <a:solidFill>
                <a:schemeClr val="tx2">
                  <a:lumMod val="50000"/>
                </a:schemeClr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67589" name="Freeform 6"/>
          <p:cNvSpPr>
            <a:spLocks/>
          </p:cNvSpPr>
          <p:nvPr/>
        </p:nvSpPr>
        <p:spPr bwMode="auto">
          <a:xfrm>
            <a:off x="3779838" y="1420813"/>
            <a:ext cx="987425" cy="436562"/>
          </a:xfrm>
          <a:custGeom>
            <a:avLst/>
            <a:gdLst>
              <a:gd name="T0" fmla="*/ 1567537843 w 923"/>
              <a:gd name="T1" fmla="*/ 0 h 366"/>
              <a:gd name="T2" fmla="*/ 0 w 923"/>
              <a:gd name="T3" fmla="*/ 519941739 h 366"/>
              <a:gd name="T4" fmla="*/ 0 60000 65536"/>
              <a:gd name="T5" fmla="*/ 0 60000 65536"/>
              <a:gd name="T6" fmla="*/ 0 w 923"/>
              <a:gd name="T7" fmla="*/ 0 h 366"/>
              <a:gd name="T8" fmla="*/ 923 w 923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23" h="366">
                <a:moveTo>
                  <a:pt x="923" y="0"/>
                </a:moveTo>
                <a:lnTo>
                  <a:pt x="0" y="366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69634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grpSp>
        <p:nvGrpSpPr>
          <p:cNvPr id="69635" name="Group 4"/>
          <p:cNvGrpSpPr>
            <a:grpSpLocks/>
          </p:cNvGrpSpPr>
          <p:nvPr/>
        </p:nvGrpSpPr>
        <p:grpSpPr bwMode="auto">
          <a:xfrm>
            <a:off x="1547813" y="2171701"/>
            <a:ext cx="3452731" cy="400050"/>
            <a:chOff x="1202" y="707"/>
            <a:chExt cx="4391" cy="252"/>
          </a:xfrm>
        </p:grpSpPr>
        <p:sp>
          <p:nvSpPr>
            <p:cNvPr id="69636" name="Text Box 5"/>
            <p:cNvSpPr txBox="1">
              <a:spLocks noChangeArrowheads="1"/>
            </p:cNvSpPr>
            <p:nvPr/>
          </p:nvSpPr>
          <p:spPr bwMode="auto">
            <a:xfrm>
              <a:off x="4038" y="707"/>
              <a:ext cx="1555" cy="25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u="none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  <a:ea typeface="黑体" pitchFamily="2" charset="-122"/>
                </a:rPr>
                <a:t>首部结束</a:t>
              </a:r>
              <a:endPara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69637" name="Line 6"/>
            <p:cNvSpPr>
              <a:spLocks noChangeShapeType="1"/>
            </p:cNvSpPr>
            <p:nvPr/>
          </p:nvSpPr>
          <p:spPr bwMode="auto">
            <a:xfrm flipH="1">
              <a:off x="1202" y="838"/>
              <a:ext cx="2839" cy="1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71682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4067175" y="2506663"/>
            <a:ext cx="1210588" cy="400110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黑体" pitchFamily="2" charset="-122"/>
              </a:rPr>
              <a:t>主体开始</a:t>
            </a:r>
            <a:endParaRPr lang="zh-CN" altLang="en-US" sz="2000" u="none" dirty="0">
              <a:solidFill>
                <a:schemeClr val="tx2">
                  <a:lumMod val="50000"/>
                </a:schemeClr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1684" name="Line 6"/>
          <p:cNvSpPr>
            <a:spLocks noChangeShapeType="1"/>
          </p:cNvSpPr>
          <p:nvPr/>
        </p:nvSpPr>
        <p:spPr bwMode="auto">
          <a:xfrm flipH="1">
            <a:off x="1547813" y="2716213"/>
            <a:ext cx="2519362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73730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sp>
        <p:nvSpPr>
          <p:cNvPr id="73731" name="Rectangle 8"/>
          <p:cNvSpPr>
            <a:spLocks noChangeArrowheads="1"/>
          </p:cNvSpPr>
          <p:nvPr/>
        </p:nvSpPr>
        <p:spPr bwMode="auto">
          <a:xfrm>
            <a:off x="1403350" y="2828925"/>
            <a:ext cx="2160588" cy="3921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3732" name="Text Box 5"/>
          <p:cNvSpPr txBox="1">
            <a:spLocks noChangeArrowheads="1"/>
          </p:cNvSpPr>
          <p:nvPr/>
        </p:nvSpPr>
        <p:spPr bwMode="auto">
          <a:xfrm>
            <a:off x="4346575" y="2218532"/>
            <a:ext cx="1304925" cy="400110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u="none" dirty="0">
                <a:solidFill>
                  <a:srgbClr val="333399"/>
                </a:solidFill>
                <a:latin typeface="Tahoma" pitchFamily="34" charset="0"/>
                <a:ea typeface="黑体" pitchFamily="2" charset="-122"/>
              </a:rPr>
              <a:t>一级标题</a:t>
            </a:r>
            <a:endParaRPr lang="zh-CN" altLang="en-US" sz="2000" u="none" dirty="0">
              <a:solidFill>
                <a:srgbClr val="333399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3733" name="Freeform 6"/>
          <p:cNvSpPr>
            <a:spLocks/>
          </p:cNvSpPr>
          <p:nvPr/>
        </p:nvSpPr>
        <p:spPr bwMode="auto">
          <a:xfrm>
            <a:off x="3338513" y="2376488"/>
            <a:ext cx="987425" cy="436562"/>
          </a:xfrm>
          <a:custGeom>
            <a:avLst/>
            <a:gdLst>
              <a:gd name="T0" fmla="*/ 1567537843 w 923"/>
              <a:gd name="T1" fmla="*/ 0 h 366"/>
              <a:gd name="T2" fmla="*/ 0 w 923"/>
              <a:gd name="T3" fmla="*/ 519941739 h 366"/>
              <a:gd name="T4" fmla="*/ 0 60000 65536"/>
              <a:gd name="T5" fmla="*/ 0 60000 65536"/>
              <a:gd name="T6" fmla="*/ 0 w 923"/>
              <a:gd name="T7" fmla="*/ 0 h 366"/>
              <a:gd name="T8" fmla="*/ 923 w 923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23" h="366">
                <a:moveTo>
                  <a:pt x="923" y="0"/>
                </a:moveTo>
                <a:lnTo>
                  <a:pt x="0" y="366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75778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sp>
        <p:nvSpPr>
          <p:cNvPr id="75779" name="Freeform 7"/>
          <p:cNvSpPr>
            <a:spLocks/>
          </p:cNvSpPr>
          <p:nvPr/>
        </p:nvSpPr>
        <p:spPr bwMode="auto">
          <a:xfrm>
            <a:off x="827088" y="3184525"/>
            <a:ext cx="3313112" cy="755650"/>
          </a:xfrm>
          <a:custGeom>
            <a:avLst/>
            <a:gdLst>
              <a:gd name="T0" fmla="*/ 0 w 2993"/>
              <a:gd name="T1" fmla="*/ 899974341 h 635"/>
              <a:gd name="T2" fmla="*/ 0 w 2993"/>
              <a:gd name="T3" fmla="*/ 450695815 h 635"/>
              <a:gd name="T4" fmla="*/ 796051278 w 2993"/>
              <a:gd name="T5" fmla="*/ 450695815 h 635"/>
              <a:gd name="T6" fmla="*/ 803080431 w 2993"/>
              <a:gd name="T7" fmla="*/ 0 h 635"/>
              <a:gd name="T8" fmla="*/ 2147483647 w 2993"/>
              <a:gd name="T9" fmla="*/ 12755610 h 635"/>
              <a:gd name="T10" fmla="*/ 2147483647 w 2993"/>
              <a:gd name="T11" fmla="*/ 514473841 h 635"/>
              <a:gd name="T12" fmla="*/ 2147483647 w 2993"/>
              <a:gd name="T13" fmla="*/ 514473841 h 635"/>
              <a:gd name="T14" fmla="*/ 2147483647 w 2993"/>
              <a:gd name="T15" fmla="*/ 899974341 h 635"/>
              <a:gd name="T16" fmla="*/ 0 w 2993"/>
              <a:gd name="T17" fmla="*/ 899974341 h 63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93"/>
              <a:gd name="T28" fmla="*/ 0 h 635"/>
              <a:gd name="T29" fmla="*/ 2993 w 2993"/>
              <a:gd name="T30" fmla="*/ 635 h 63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93" h="635">
                <a:moveTo>
                  <a:pt x="0" y="635"/>
                </a:moveTo>
                <a:lnTo>
                  <a:pt x="0" y="318"/>
                </a:lnTo>
                <a:lnTo>
                  <a:pt x="453" y="318"/>
                </a:lnTo>
                <a:lnTo>
                  <a:pt x="457" y="0"/>
                </a:lnTo>
                <a:lnTo>
                  <a:pt x="2990" y="9"/>
                </a:lnTo>
                <a:lnTo>
                  <a:pt x="2993" y="363"/>
                </a:lnTo>
                <a:lnTo>
                  <a:pt x="2540" y="363"/>
                </a:lnTo>
                <a:lnTo>
                  <a:pt x="2540" y="635"/>
                </a:lnTo>
                <a:lnTo>
                  <a:pt x="0" y="635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4384675" y="2284413"/>
            <a:ext cx="1467068" cy="400110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黑体" pitchFamily="2" charset="-122"/>
              </a:rPr>
              <a:t>第一个段落</a:t>
            </a:r>
            <a:endParaRPr lang="zh-CN" altLang="en-US" sz="2000" u="none" dirty="0">
              <a:solidFill>
                <a:schemeClr val="tx2">
                  <a:lumMod val="50000"/>
                </a:schemeClr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5781" name="Freeform 6"/>
          <p:cNvSpPr>
            <a:spLocks/>
          </p:cNvSpPr>
          <p:nvPr/>
        </p:nvSpPr>
        <p:spPr bwMode="auto">
          <a:xfrm>
            <a:off x="3924300" y="2716213"/>
            <a:ext cx="431800" cy="506412"/>
          </a:xfrm>
          <a:custGeom>
            <a:avLst/>
            <a:gdLst>
              <a:gd name="T0" fmla="*/ 752517100 w 951"/>
              <a:gd name="T1" fmla="*/ 0 h 284"/>
              <a:gd name="T2" fmla="*/ 0 w 951"/>
              <a:gd name="T3" fmla="*/ 1157420623 h 284"/>
              <a:gd name="T4" fmla="*/ 0 60000 65536"/>
              <a:gd name="T5" fmla="*/ 0 60000 65536"/>
              <a:gd name="T6" fmla="*/ 0 w 951"/>
              <a:gd name="T7" fmla="*/ 0 h 284"/>
              <a:gd name="T8" fmla="*/ 951 w 951"/>
              <a:gd name="T9" fmla="*/ 284 h 2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51" h="284">
                <a:moveTo>
                  <a:pt x="951" y="0"/>
                </a:moveTo>
                <a:lnTo>
                  <a:pt x="0" y="284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2"/>
          <p:cNvSpPr>
            <a:spLocks noChangeArrowheads="1"/>
          </p:cNvSpPr>
          <p:nvPr/>
        </p:nvSpPr>
        <p:spPr bwMode="auto">
          <a:xfrm>
            <a:off x="500063" y="1511300"/>
            <a:ext cx="5214937" cy="11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u="none" dirty="0" smtClean="0">
                <a:solidFill>
                  <a:srgbClr val="194D19"/>
                </a:solidFill>
                <a:latin typeface="华文新魏" pitchFamily="2" charset="-122"/>
              </a:rPr>
              <a:t>第七章    应用层</a:t>
            </a:r>
            <a:endParaRPr lang="en-US" altLang="zh-CN" u="none" dirty="0">
              <a:solidFill>
                <a:srgbClr val="194D19"/>
              </a:solidFill>
              <a:latin typeface="华文新魏" pitchFamily="2" charset="-122"/>
            </a:endParaRPr>
          </a:p>
          <a:p>
            <a:pPr algn="ctr"/>
            <a:endParaRPr lang="en-US" altLang="zh-CN" sz="1400" u="none" dirty="0">
              <a:solidFill>
                <a:srgbClr val="002060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u="none" dirty="0" smtClean="0">
                <a:solidFill>
                  <a:srgbClr val="002060"/>
                </a:solidFill>
              </a:rPr>
              <a:t>第四节 </a:t>
            </a:r>
            <a:r>
              <a:rPr lang="en-US" altLang="zh-CN" sz="2400" u="none" dirty="0">
                <a:solidFill>
                  <a:srgbClr val="002060"/>
                </a:solidFill>
              </a:rPr>
              <a:t>Web</a:t>
            </a:r>
            <a:r>
              <a:rPr lang="zh-CN" altLang="en-US" sz="2400" u="none" dirty="0">
                <a:solidFill>
                  <a:srgbClr val="002060"/>
                </a:solidFill>
              </a:rPr>
              <a:t>服务与</a:t>
            </a:r>
            <a:r>
              <a:rPr lang="en-US" altLang="zh-CN" sz="2400" u="none" dirty="0">
                <a:solidFill>
                  <a:srgbClr val="002060"/>
                </a:solidFill>
              </a:rPr>
              <a:t>HTTP</a:t>
            </a:r>
            <a:r>
              <a:rPr lang="zh-CN" altLang="en-US" sz="2400" u="none" dirty="0">
                <a:solidFill>
                  <a:srgbClr val="002060"/>
                </a:solidFill>
              </a:rPr>
              <a:t>协议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77826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sp>
        <p:nvSpPr>
          <p:cNvPr id="77827" name="Rectangle 8"/>
          <p:cNvSpPr>
            <a:spLocks noChangeArrowheads="1"/>
          </p:cNvSpPr>
          <p:nvPr/>
        </p:nvSpPr>
        <p:spPr bwMode="auto">
          <a:xfrm>
            <a:off x="1258888" y="3908425"/>
            <a:ext cx="2016125" cy="3921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4214810" y="3075788"/>
            <a:ext cx="1511300" cy="400110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黑体" pitchFamily="2" charset="-122"/>
              </a:rPr>
              <a:t>第二个段落</a:t>
            </a:r>
            <a:endParaRPr lang="zh-CN" altLang="en-US" sz="2000" u="none" dirty="0">
              <a:solidFill>
                <a:schemeClr val="tx2">
                  <a:lumMod val="50000"/>
                </a:schemeClr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77829" name="Freeform 6"/>
          <p:cNvSpPr>
            <a:spLocks/>
          </p:cNvSpPr>
          <p:nvPr/>
        </p:nvSpPr>
        <p:spPr bwMode="auto">
          <a:xfrm>
            <a:off x="3276600" y="3455988"/>
            <a:ext cx="987425" cy="436562"/>
          </a:xfrm>
          <a:custGeom>
            <a:avLst/>
            <a:gdLst>
              <a:gd name="T0" fmla="*/ 1567537843 w 923"/>
              <a:gd name="T1" fmla="*/ 0 h 366"/>
              <a:gd name="T2" fmla="*/ 0 w 923"/>
              <a:gd name="T3" fmla="*/ 519941739 h 366"/>
              <a:gd name="T4" fmla="*/ 0 60000 65536"/>
              <a:gd name="T5" fmla="*/ 0 60000 65536"/>
              <a:gd name="T6" fmla="*/ 0 w 923"/>
              <a:gd name="T7" fmla="*/ 0 h 366"/>
              <a:gd name="T8" fmla="*/ 923 w 923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23" h="366">
                <a:moveTo>
                  <a:pt x="923" y="0"/>
                </a:moveTo>
                <a:lnTo>
                  <a:pt x="0" y="366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35151" y="4156075"/>
            <a:ext cx="3379790" cy="400110"/>
            <a:chOff x="1835150" y="4156075"/>
            <a:chExt cx="4533602" cy="400110"/>
          </a:xfrm>
        </p:grpSpPr>
        <p:sp>
          <p:nvSpPr>
            <p:cNvPr id="79875" name="Text Box 5"/>
            <p:cNvSpPr txBox="1">
              <a:spLocks noChangeArrowheads="1"/>
            </p:cNvSpPr>
            <p:nvPr/>
          </p:nvSpPr>
          <p:spPr bwMode="auto">
            <a:xfrm>
              <a:off x="4643436" y="4156075"/>
              <a:ext cx="1725316" cy="40011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u="none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  <a:ea typeface="黑体" pitchFamily="2" charset="-122"/>
                </a:rPr>
                <a:t>主体结束</a:t>
              </a:r>
              <a:endParaRPr lang="zh-CN" altLang="en-US" sz="2000" u="none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79876" name="Line 6"/>
            <p:cNvSpPr>
              <a:spLocks noChangeShapeType="1"/>
            </p:cNvSpPr>
            <p:nvPr/>
          </p:nvSpPr>
          <p:spPr bwMode="auto">
            <a:xfrm flipH="1">
              <a:off x="1835150" y="4371975"/>
              <a:ext cx="280828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738188"/>
            <a:ext cx="3889375" cy="4667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 </a:t>
            </a: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文档中标签的用法</a:t>
            </a:r>
            <a:r>
              <a:rPr lang="zh-CN" altLang="en-US" sz="2400" smtClean="0"/>
              <a:t> </a:t>
            </a:r>
          </a:p>
        </p:txBody>
      </p:sp>
      <p:sp>
        <p:nvSpPr>
          <p:cNvPr id="81922" name="Text Box 4"/>
          <p:cNvSpPr txBox="1">
            <a:spLocks noChangeArrowheads="1"/>
          </p:cNvSpPr>
          <p:nvPr/>
        </p:nvSpPr>
        <p:spPr bwMode="auto">
          <a:xfrm>
            <a:off x="374650" y="1171575"/>
            <a:ext cx="84455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&lt;HTML&gt;  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&lt;HEAD&gt;                                         </a:t>
            </a:r>
            <a:b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</a:b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&lt;TITLE&gt;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一个 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的例子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&lt;H1&gt;HTML 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很容易掌握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&lt;/H1&gt;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这是第一个段落。虽然很</a:t>
            </a:r>
          </a:p>
          <a:p>
            <a:pPr>
              <a:lnSpc>
                <a:spcPct val="110000"/>
              </a:lnSpc>
            </a:pP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       短，但它仍是一个段落。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      &lt;P&gt;</a:t>
            </a:r>
            <a:r>
              <a:rPr lang="zh-CN" altLang="en-US" sz="2000" b="0" u="none" dirty="0">
                <a:solidFill>
                  <a:srgbClr val="333399"/>
                </a:solidFill>
                <a:ea typeface="黑体" pitchFamily="2" charset="-122"/>
              </a:rPr>
              <a:t>这是第二个段落。</a:t>
            </a: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zh-CN" sz="2000" b="0" u="none" dirty="0">
                <a:solidFill>
                  <a:srgbClr val="333399"/>
                </a:solidFill>
                <a:ea typeface="黑体" pitchFamily="2" charset="-122"/>
              </a:rPr>
              <a:t>&lt;/HTML&gt;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35150" y="4522788"/>
            <a:ext cx="3594106" cy="400110"/>
            <a:chOff x="1835150" y="4522788"/>
            <a:chExt cx="5053265" cy="400110"/>
          </a:xfrm>
        </p:grpSpPr>
        <p:sp>
          <p:nvSpPr>
            <p:cNvPr id="81923" name="Text Box 5"/>
            <p:cNvSpPr txBox="1">
              <a:spLocks noChangeArrowheads="1"/>
            </p:cNvSpPr>
            <p:nvPr/>
          </p:nvSpPr>
          <p:spPr bwMode="auto">
            <a:xfrm>
              <a:off x="3995738" y="4522788"/>
              <a:ext cx="2892677" cy="40011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u="none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  <a:ea typeface="黑体" pitchFamily="2" charset="-122"/>
                </a:rPr>
                <a:t>HTML </a:t>
              </a:r>
              <a:r>
                <a:rPr lang="zh-CN" altLang="en-US" sz="2000" u="none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  <a:ea typeface="黑体" pitchFamily="2" charset="-122"/>
                </a:rPr>
                <a:t>文档结束</a:t>
              </a:r>
            </a:p>
          </p:txBody>
        </p:sp>
        <p:sp>
          <p:nvSpPr>
            <p:cNvPr id="81924" name="Line 6"/>
            <p:cNvSpPr>
              <a:spLocks noChangeShapeType="1"/>
            </p:cNvSpPr>
            <p:nvPr/>
          </p:nvSpPr>
          <p:spPr bwMode="auto">
            <a:xfrm flipH="1">
              <a:off x="1835150" y="4732338"/>
              <a:ext cx="2160588" cy="635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3219" y="700088"/>
            <a:ext cx="3382963" cy="684212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二、</a:t>
            </a:r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文档类型</a:t>
            </a:r>
            <a:r>
              <a:rPr lang="en-US" altLang="zh-CN" dirty="0" smtClean="0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596" y="1420813"/>
            <a:ext cx="5699125" cy="3170237"/>
          </a:xfrm>
        </p:spPr>
        <p:txBody>
          <a:bodyPr/>
          <a:lstStyle/>
          <a:p>
            <a:pPr marL="269875" indent="-269875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静态文档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是指该文档创作完毕后就存放在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服务器中，在被用户浏览的过程中，内容不会改变。 </a:t>
            </a:r>
          </a:p>
          <a:p>
            <a:pPr marL="269875" indent="-269875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动态文档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是指文档的内容是在浏览器访问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服务器时才由应用程序动态创建。</a:t>
            </a:r>
          </a:p>
          <a:p>
            <a:pPr marL="269875" indent="-269875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活动文档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是指浏览器请求一个文档时，服务器返回一段二进制的活动文档程序，在浏览器端运行。</a:t>
            </a:r>
            <a:endParaRPr lang="zh-CN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2" name="内容占位符 2"/>
          <p:cNvSpPr>
            <a:spLocks noGrp="1"/>
          </p:cNvSpPr>
          <p:nvPr>
            <p:ph idx="4294967295"/>
          </p:nvPr>
        </p:nvSpPr>
        <p:spPr>
          <a:xfrm>
            <a:off x="468314" y="786594"/>
            <a:ext cx="2246298" cy="17145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dirty="0" smtClean="0">
                <a:solidFill>
                  <a:srgbClr val="007D7A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静态文档</a:t>
            </a:r>
          </a:p>
          <a:p>
            <a:pPr marL="176213" indent="-176213" eaLnBrk="1" hangingPunct="1"/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固定内容的文档</a:t>
            </a:r>
          </a:p>
        </p:txBody>
      </p:sp>
      <p:sp>
        <p:nvSpPr>
          <p:cNvPr id="6247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24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62471" name="Object 1"/>
          <p:cNvGraphicFramePr>
            <a:graphicFrameLocks noChangeAspect="1"/>
          </p:cNvGraphicFramePr>
          <p:nvPr/>
        </p:nvGraphicFramePr>
        <p:xfrm>
          <a:off x="571471" y="1716898"/>
          <a:ext cx="4824412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Visio" r:id="rId3" imgW="3279576" imgH="2280944" progId="">
                  <p:embed/>
                </p:oleObj>
              </mc:Choice>
              <mc:Fallback>
                <p:oleObj name="Visio" r:id="rId3" imgW="3279576" imgH="2280944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1" y="1716898"/>
                        <a:ext cx="4824412" cy="335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3714744" y="4287055"/>
            <a:ext cx="1714512" cy="503238"/>
          </a:xfrm>
          <a:prstGeom prst="wedgeRoundRectCallout">
            <a:avLst>
              <a:gd name="adj1" fmla="val -102516"/>
              <a:gd name="adj2" fmla="val -6667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marL="179388" indent="-179388" algn="ctr" eaLnBrk="0" hangingPunct="0">
              <a:defRPr/>
            </a:pPr>
            <a:r>
              <a:rPr lang="zh-CN" altLang="en-US" sz="2000" b="0" u="none">
                <a:solidFill>
                  <a:srgbClr val="FFFF00"/>
                </a:solidFill>
              </a:rPr>
              <a:t>文档副本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5" name="标题 1"/>
          <p:cNvSpPr>
            <a:spLocks noGrp="1"/>
          </p:cNvSpPr>
          <p:nvPr>
            <p:ph type="title" idx="4294967295"/>
          </p:nvPr>
        </p:nvSpPr>
        <p:spPr>
          <a:xfrm>
            <a:off x="214282" y="1286660"/>
            <a:ext cx="2247885" cy="1727993"/>
          </a:xfrm>
        </p:spPr>
        <p:txBody>
          <a:bodyPr/>
          <a:lstStyle/>
          <a:p>
            <a:pPr marL="176213" indent="-176213" algn="l"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不存在预定义的格式，用户浏览器请求时由服务器动态创建。</a:t>
            </a:r>
          </a:p>
        </p:txBody>
      </p:sp>
      <p:sp>
        <p:nvSpPr>
          <p:cNvPr id="634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349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63494" name="Object 9"/>
          <p:cNvGraphicFramePr>
            <a:graphicFrameLocks noChangeAspect="1"/>
          </p:cNvGraphicFramePr>
          <p:nvPr/>
        </p:nvGraphicFramePr>
        <p:xfrm>
          <a:off x="2500298" y="1020843"/>
          <a:ext cx="3157547" cy="3837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Visio" r:id="rId4" imgW="3441573" imgH="4596003" progId="">
                  <p:embed/>
                </p:oleObj>
              </mc:Choice>
              <mc:Fallback>
                <p:oleObj name="Visio" r:id="rId4" imgW="3441573" imgH="4596003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020843"/>
                        <a:ext cx="3157547" cy="3837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AutoShape 10"/>
          <p:cNvSpPr>
            <a:spLocks noChangeArrowheads="1"/>
          </p:cNvSpPr>
          <p:nvPr/>
        </p:nvSpPr>
        <p:spPr bwMode="auto">
          <a:xfrm>
            <a:off x="642910" y="3144048"/>
            <a:ext cx="1484337" cy="1445414"/>
          </a:xfrm>
          <a:prstGeom prst="wedgeRoundRectCallout">
            <a:avLst>
              <a:gd name="adj1" fmla="val 148244"/>
              <a:gd name="adj2" fmla="val 17747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将创建的文档</a:t>
            </a:r>
            <a:r>
              <a:rPr lang="zh-CN" altLang="en-US" sz="2000" b="0" u="none" dirty="0" smtClean="0">
                <a:solidFill>
                  <a:srgbClr val="FFFF00"/>
                </a:solidFill>
              </a:rPr>
              <a:t>作为响应</a:t>
            </a:r>
            <a:r>
              <a:rPr lang="zh-CN" altLang="en-US" sz="2000" b="0" u="none" dirty="0">
                <a:solidFill>
                  <a:srgbClr val="FFFF00"/>
                </a:solidFill>
              </a:rPr>
              <a:t>发送给浏览器</a:t>
            </a:r>
          </a:p>
        </p:txBody>
      </p:sp>
      <p:sp>
        <p:nvSpPr>
          <p:cNvPr id="7" name="矩形 6"/>
          <p:cNvSpPr/>
          <p:nvPr/>
        </p:nvSpPr>
        <p:spPr>
          <a:xfrm>
            <a:off x="428596" y="85803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none" kern="0" dirty="0" smtClean="0">
                <a:solidFill>
                  <a:srgbClr val="007D7A"/>
                </a:solidFill>
                <a:ea typeface="微软雅黑"/>
              </a:rPr>
              <a:t>动态文档</a:t>
            </a:r>
            <a:endParaRPr lang="zh-CN" altLang="en-US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68144" y="1088864"/>
            <a:ext cx="3096344" cy="160827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zh-CN" altLang="en-US" sz="2000" u="none" dirty="0">
                <a:solidFill>
                  <a:srgbClr val="FFFF00"/>
                </a:solidFill>
              </a:rPr>
              <a:t>动态网页技术	</a:t>
            </a:r>
          </a:p>
          <a:p>
            <a:pPr eaLnBrk="0" hangingPunct="0">
              <a:spcBef>
                <a:spcPct val="30000"/>
              </a:spcBef>
              <a:defRPr/>
            </a:pPr>
            <a:r>
              <a:rPr lang="en-US" altLang="zh-CN" sz="2000" u="none" dirty="0" smtClean="0">
                <a:solidFill>
                  <a:srgbClr val="FFFF00"/>
                </a:solidFill>
              </a:rPr>
              <a:t>CGI(</a:t>
            </a:r>
            <a:r>
              <a:rPr lang="zh-CN" altLang="en-US" sz="2000" u="none" dirty="0" smtClean="0">
                <a:solidFill>
                  <a:srgbClr val="FFFF00"/>
                </a:solidFill>
              </a:rPr>
              <a:t>通用网关接口</a:t>
            </a:r>
            <a:r>
              <a:rPr lang="en-US" altLang="zh-CN" sz="2000" u="none" dirty="0" smtClean="0">
                <a:solidFill>
                  <a:srgbClr val="FFFF00"/>
                </a:solidFill>
              </a:rPr>
              <a:t>)</a:t>
            </a:r>
            <a:r>
              <a:rPr lang="zh-CN" altLang="en-US" sz="2000" u="none" dirty="0" smtClean="0">
                <a:solidFill>
                  <a:srgbClr val="FFFF00"/>
                </a:solidFill>
              </a:rPr>
              <a:t>、</a:t>
            </a:r>
            <a:r>
              <a:rPr lang="en-US" altLang="zh-CN" sz="2000" u="none" dirty="0">
                <a:solidFill>
                  <a:srgbClr val="FFFF00"/>
                </a:solidFill>
              </a:rPr>
              <a:t>ASP</a:t>
            </a:r>
            <a:r>
              <a:rPr lang="zh-CN" altLang="en-US" sz="2000" u="none" dirty="0">
                <a:solidFill>
                  <a:srgbClr val="FFFF00"/>
                </a:solidFill>
              </a:rPr>
              <a:t>、</a:t>
            </a:r>
            <a:r>
              <a:rPr lang="en-US" altLang="zh-CN" sz="2000" u="none" dirty="0">
                <a:solidFill>
                  <a:srgbClr val="FFFF00"/>
                </a:solidFill>
              </a:rPr>
              <a:t>ASP.NET</a:t>
            </a:r>
            <a:r>
              <a:rPr lang="zh-CN" altLang="en-US" sz="2000" u="none" dirty="0">
                <a:solidFill>
                  <a:srgbClr val="FFFF00"/>
                </a:solidFill>
              </a:rPr>
              <a:t>、</a:t>
            </a:r>
            <a:r>
              <a:rPr lang="en-US" altLang="zh-CN" sz="2000" u="none" dirty="0">
                <a:solidFill>
                  <a:srgbClr val="FFFF00"/>
                </a:solidFill>
              </a:rPr>
              <a:t>JSP</a:t>
            </a:r>
            <a:r>
              <a:rPr lang="zh-CN" altLang="en-US" sz="2000" u="none" dirty="0">
                <a:solidFill>
                  <a:srgbClr val="FFFF00"/>
                </a:solidFill>
              </a:rPr>
              <a:t>、</a:t>
            </a:r>
            <a:r>
              <a:rPr lang="en-US" altLang="zh-CN" sz="2000" u="none" dirty="0">
                <a:solidFill>
                  <a:srgbClr val="FFFF00"/>
                </a:solidFill>
              </a:rPr>
              <a:t>PHP	</a:t>
            </a:r>
            <a:endParaRPr lang="zh-CN" altLang="en-US" sz="2000" u="none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9" name="标题 1"/>
          <p:cNvSpPr>
            <a:spLocks noGrp="1"/>
          </p:cNvSpPr>
          <p:nvPr>
            <p:ph type="title" idx="4294967295"/>
          </p:nvPr>
        </p:nvSpPr>
        <p:spPr>
          <a:xfrm>
            <a:off x="465140" y="1358098"/>
            <a:ext cx="2249472" cy="769929"/>
          </a:xfrm>
        </p:spPr>
        <p:txBody>
          <a:bodyPr/>
          <a:lstStyle/>
          <a:p>
            <a:pPr marL="176213" indent="-176213" algn="l" eaLnBrk="1" hangingPunct="1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应用程序需要在客户端运行。</a:t>
            </a:r>
          </a:p>
        </p:txBody>
      </p:sp>
      <p:sp>
        <p:nvSpPr>
          <p:cNvPr id="645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45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64518" name="Object 9"/>
          <p:cNvGraphicFramePr>
            <a:graphicFrameLocks noChangeAspect="1"/>
          </p:cNvGraphicFramePr>
          <p:nvPr/>
        </p:nvGraphicFramePr>
        <p:xfrm>
          <a:off x="2643174" y="929470"/>
          <a:ext cx="2906000" cy="3944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Visio" r:id="rId3" imgW="3241929" imgH="4665345" progId="">
                  <p:embed/>
                </p:oleObj>
              </mc:Choice>
              <mc:Fallback>
                <p:oleObj name="Visio" r:id="rId3" imgW="3241929" imgH="4665345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929470"/>
                        <a:ext cx="2906000" cy="3944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AutoShape 10"/>
          <p:cNvSpPr>
            <a:spLocks noChangeArrowheads="1"/>
          </p:cNvSpPr>
          <p:nvPr/>
        </p:nvSpPr>
        <p:spPr bwMode="auto">
          <a:xfrm>
            <a:off x="642910" y="2215354"/>
            <a:ext cx="1558948" cy="1285884"/>
          </a:xfrm>
          <a:prstGeom prst="wedgeRoundRectCallout">
            <a:avLst>
              <a:gd name="adj1" fmla="val 154928"/>
              <a:gd name="adj2" fmla="val 4692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将二进制代码</a:t>
            </a:r>
            <a:r>
              <a:rPr lang="zh-CN" altLang="en-US" sz="2000" b="0" u="none" dirty="0" smtClean="0">
                <a:solidFill>
                  <a:srgbClr val="FFFF00"/>
                </a:solidFill>
              </a:rPr>
              <a:t>作为响应</a:t>
            </a:r>
            <a:r>
              <a:rPr lang="zh-CN" altLang="en-US" sz="2000" b="0" u="none" dirty="0">
                <a:solidFill>
                  <a:srgbClr val="FFFF00"/>
                </a:solidFill>
              </a:rPr>
              <a:t>发送给浏览器</a:t>
            </a:r>
          </a:p>
        </p:txBody>
      </p:sp>
      <p:sp>
        <p:nvSpPr>
          <p:cNvPr id="37899" name="AutoShape 11"/>
          <p:cNvSpPr>
            <a:spLocks noChangeArrowheads="1"/>
          </p:cNvSpPr>
          <p:nvPr/>
        </p:nvSpPr>
        <p:spPr bwMode="auto">
          <a:xfrm>
            <a:off x="650118" y="3644114"/>
            <a:ext cx="1480302" cy="1285884"/>
          </a:xfrm>
          <a:prstGeom prst="wedgeRoundRectCallout">
            <a:avLst>
              <a:gd name="adj1" fmla="val 145266"/>
              <a:gd name="adj2" fmla="val 14460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浏览器收到后，存储并运行程序</a:t>
            </a:r>
          </a:p>
        </p:txBody>
      </p:sp>
      <p:sp>
        <p:nvSpPr>
          <p:cNvPr id="8" name="矩形 7"/>
          <p:cNvSpPr/>
          <p:nvPr/>
        </p:nvSpPr>
        <p:spPr>
          <a:xfrm>
            <a:off x="370146" y="8964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none" kern="0" dirty="0" smtClean="0">
                <a:solidFill>
                  <a:srgbClr val="007D7A"/>
                </a:solidFill>
                <a:ea typeface="微软雅黑"/>
              </a:rPr>
              <a:t>活动文档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 animBg="1"/>
      <p:bldP spid="378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7022" y="1286660"/>
            <a:ext cx="3887788" cy="3529013"/>
          </a:xfrm>
        </p:spPr>
        <p:txBody>
          <a:bodyPr/>
          <a:lstStyle/>
          <a:p>
            <a:pPr marL="182563" indent="-182563">
              <a:spcAft>
                <a:spcPct val="30000"/>
              </a:spcAft>
              <a:buFontTx/>
              <a:buNone/>
            </a:pPr>
            <a:r>
              <a:rPr lang="en-US" altLang="zh-CN" b="1" kern="1200" dirty="0" smtClean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WWW</a:t>
            </a:r>
            <a:r>
              <a:rPr lang="zh-CN" altLang="en-US" b="1" kern="1200" dirty="0" smtClean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浏览器的基本功能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查找、启动与终止链接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通过按钮与菜单项来链接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历史与书签的使用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自由设定屏幕窗口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选择起始页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改变式样、字体与色彩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查看内嵌图像与外部图像 </a:t>
            </a:r>
          </a:p>
          <a:p>
            <a:pPr marL="182563" indent="-182563">
              <a:buFontTx/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• 保存与打印主页</a:t>
            </a:r>
          </a:p>
        </p:txBody>
      </p:sp>
      <p:pic>
        <p:nvPicPr>
          <p:cNvPr id="11469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501476"/>
            <a:ext cx="4299818" cy="309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2" name="标题 1"/>
          <p:cNvSpPr>
            <a:spLocks/>
          </p:cNvSpPr>
          <p:nvPr/>
        </p:nvSpPr>
        <p:spPr bwMode="auto">
          <a:xfrm>
            <a:off x="323850" y="739775"/>
            <a:ext cx="7529513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u="none" dirty="0">
                <a:solidFill>
                  <a:srgbClr val="007D7A"/>
                </a:solidFill>
              </a:rPr>
              <a:t>三、</a:t>
            </a:r>
            <a:r>
              <a:rPr lang="en-US" altLang="zh-CN" sz="2400" u="none" dirty="0">
                <a:solidFill>
                  <a:srgbClr val="007D7A"/>
                </a:solidFill>
              </a:rPr>
              <a:t>Web</a:t>
            </a:r>
            <a:r>
              <a:rPr lang="zh-CN" altLang="en-US" sz="2400" u="none" dirty="0">
                <a:solidFill>
                  <a:srgbClr val="007D7A"/>
                </a:solidFill>
              </a:rPr>
              <a:t>浏览器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 idx="4294967295"/>
          </p:nvPr>
        </p:nvSpPr>
        <p:spPr>
          <a:xfrm>
            <a:off x="292091" y="844550"/>
            <a:ext cx="2994025" cy="536575"/>
          </a:xfrm>
        </p:spPr>
        <p:txBody>
          <a:bodyPr/>
          <a:lstStyle/>
          <a:p>
            <a:pPr algn="l"/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浏览器的结构</a:t>
            </a:r>
          </a:p>
        </p:txBody>
      </p:sp>
      <p:sp>
        <p:nvSpPr>
          <p:cNvPr id="1157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1157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11571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068181"/>
              </p:ext>
            </p:extLst>
          </p:nvPr>
        </p:nvGraphicFramePr>
        <p:xfrm>
          <a:off x="465139" y="1733550"/>
          <a:ext cx="6192837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0" name="Visio" r:id="rId4" imgW="4980432" imgH="2527935" progId="">
                  <p:embed/>
                </p:oleObj>
              </mc:Choice>
              <mc:Fallback>
                <p:oleObj name="Visio" r:id="rId4" imgW="4980432" imgH="2527935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9" y="1733550"/>
                        <a:ext cx="6192837" cy="314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292091" y="3572676"/>
            <a:ext cx="1357322" cy="431800"/>
          </a:xfrm>
          <a:prstGeom prst="wedgeRoundRectCallout">
            <a:avLst>
              <a:gd name="adj1" fmla="val 68412"/>
              <a:gd name="adj2" fmla="val -100736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marL="179388" indent="-179388"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一组客户</a:t>
            </a:r>
          </a:p>
        </p:txBody>
      </p:sp>
      <p:sp>
        <p:nvSpPr>
          <p:cNvPr id="38922" name="AutoShape 10"/>
          <p:cNvSpPr>
            <a:spLocks noChangeArrowheads="1"/>
          </p:cNvSpPr>
          <p:nvPr/>
        </p:nvSpPr>
        <p:spPr bwMode="auto">
          <a:xfrm>
            <a:off x="4499992" y="3788576"/>
            <a:ext cx="1495439" cy="431800"/>
          </a:xfrm>
          <a:prstGeom prst="wedgeRoundRectCallout">
            <a:avLst>
              <a:gd name="adj1" fmla="val -38312"/>
              <a:gd name="adj2" fmla="val -235194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marL="179388" indent="-179388"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一组解释器</a:t>
            </a:r>
          </a:p>
        </p:txBody>
      </p:sp>
      <p:sp>
        <p:nvSpPr>
          <p:cNvPr id="38923" name="AutoShape 11"/>
          <p:cNvSpPr>
            <a:spLocks noChangeArrowheads="1"/>
          </p:cNvSpPr>
          <p:nvPr/>
        </p:nvSpPr>
        <p:spPr bwMode="auto">
          <a:xfrm>
            <a:off x="3000364" y="772344"/>
            <a:ext cx="1862147" cy="806413"/>
          </a:xfrm>
          <a:prstGeom prst="wedgeRoundRectCallout">
            <a:avLst>
              <a:gd name="adj1" fmla="val -57231"/>
              <a:gd name="adj2" fmla="val 118282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marL="179388" indent="-179388"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管理它们的</a:t>
            </a:r>
          </a:p>
          <a:p>
            <a:pPr marL="179388" indent="-179388" algn="ctr" eaLnBrk="0" hangingPunct="0">
              <a:defRPr/>
            </a:pPr>
            <a:r>
              <a:rPr lang="zh-CN" altLang="en-US" sz="2000" b="0" u="none" dirty="0">
                <a:solidFill>
                  <a:srgbClr val="FFFF00"/>
                </a:solidFill>
              </a:rPr>
              <a:t>控制器单元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animBg="1"/>
      <p:bldP spid="38922" grpId="0" animBg="1"/>
      <p:bldP spid="389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 idx="4294967295"/>
          </p:nvPr>
        </p:nvSpPr>
        <p:spPr>
          <a:xfrm>
            <a:off x="300266" y="760983"/>
            <a:ext cx="4897438" cy="750888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四、</a:t>
            </a:r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协议概念</a:t>
            </a:r>
          </a:p>
        </p:txBody>
      </p:sp>
      <p:sp>
        <p:nvSpPr>
          <p:cNvPr id="28674" name="内容占位符 2"/>
          <p:cNvSpPr>
            <a:spLocks noGrp="1"/>
          </p:cNvSpPr>
          <p:nvPr>
            <p:ph idx="4294967295"/>
          </p:nvPr>
        </p:nvSpPr>
        <p:spPr>
          <a:xfrm>
            <a:off x="255588" y="1636440"/>
            <a:ext cx="6476652" cy="1593850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Aft>
                <a:spcPct val="10000"/>
              </a:spcAft>
              <a:buFontTx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超文本传输协议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(Hypertext transfer protocol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HTTP) 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是一种详细规定了浏览器和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服务器之间互相通信的规则，通过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传送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文档的数据传送协议。</a:t>
            </a: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28677" name="内容占位符 2"/>
          <p:cNvSpPr>
            <a:spLocks/>
          </p:cNvSpPr>
          <p:nvPr/>
        </p:nvSpPr>
        <p:spPr bwMode="auto">
          <a:xfrm>
            <a:off x="323528" y="3159001"/>
            <a:ext cx="6696744" cy="144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u="none" dirty="0">
                <a:solidFill>
                  <a:srgbClr val="1A3868"/>
                </a:solidFill>
              </a:rPr>
              <a:t>HTTP1.1</a:t>
            </a:r>
            <a:r>
              <a:rPr lang="zh-CN" altLang="en-US" sz="2000" u="none" dirty="0">
                <a:solidFill>
                  <a:srgbClr val="1A3868"/>
                </a:solidFill>
              </a:rPr>
              <a:t>，用于 </a:t>
            </a:r>
            <a:r>
              <a:rPr lang="en-US" altLang="zh-CN" sz="2000" u="none" dirty="0">
                <a:solidFill>
                  <a:srgbClr val="1A3868"/>
                </a:solidFill>
              </a:rPr>
              <a:t>http:// </a:t>
            </a:r>
            <a:r>
              <a:rPr lang="zh-CN" altLang="en-US" sz="2000" u="none" dirty="0">
                <a:solidFill>
                  <a:srgbClr val="1A3868"/>
                </a:solidFill>
              </a:rPr>
              <a:t>网址</a:t>
            </a:r>
          </a:p>
          <a:p>
            <a:pPr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u="none" dirty="0">
                <a:solidFill>
                  <a:srgbClr val="1A3868"/>
                </a:solidFill>
              </a:rPr>
              <a:t>HTTP2.0</a:t>
            </a:r>
            <a:r>
              <a:rPr lang="zh-CN" altLang="en-US" sz="2000" u="none" dirty="0">
                <a:solidFill>
                  <a:srgbClr val="1A3868"/>
                </a:solidFill>
              </a:rPr>
              <a:t>，用于 </a:t>
            </a:r>
            <a:r>
              <a:rPr lang="en-US" altLang="zh-CN" sz="2000" u="none" dirty="0">
                <a:solidFill>
                  <a:srgbClr val="1A3868"/>
                </a:solidFill>
              </a:rPr>
              <a:t>https:// 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网址</a:t>
            </a:r>
            <a:r>
              <a:rPr lang="zh-CN" altLang="en-US" sz="2000" u="none" dirty="0">
                <a:solidFill>
                  <a:srgbClr val="1A3868"/>
                </a:solidFill>
                <a:ea typeface="+mn-ea"/>
              </a:rPr>
              <a:t>，目的是在开放互联网上增加使用加密技术，以提供强有力的保护去遏制</a:t>
            </a:r>
            <a:r>
              <a:rPr lang="zh-CN" altLang="en-US" sz="2000" u="none" dirty="0" smtClean="0">
                <a:solidFill>
                  <a:srgbClr val="1A3868"/>
                </a:solidFill>
                <a:ea typeface="+mn-ea"/>
              </a:rPr>
              <a:t>主动攻击。</a:t>
            </a:r>
            <a:endParaRPr lang="zh-CN" altLang="en-US" sz="2000" u="none" dirty="0">
              <a:solidFill>
                <a:srgbClr val="1A3868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84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标题 1"/>
          <p:cNvSpPr>
            <a:spLocks noGrp="1"/>
          </p:cNvSpPr>
          <p:nvPr>
            <p:ph type="title" idx="4294967295"/>
          </p:nvPr>
        </p:nvSpPr>
        <p:spPr>
          <a:xfrm>
            <a:off x="323850" y="572286"/>
            <a:ext cx="6429375" cy="857250"/>
          </a:xfrm>
        </p:spPr>
        <p:txBody>
          <a:bodyPr/>
          <a:lstStyle/>
          <a:p>
            <a:pPr marL="0" indent="0" algn="l">
              <a:spcAft>
                <a:spcPts val="0"/>
              </a:spcAft>
              <a:buFontTx/>
              <a:buNone/>
            </a:pPr>
            <a:r>
              <a:rPr lang="zh-CN" altLang="en-US" sz="2400" kern="12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一、</a:t>
            </a:r>
            <a:r>
              <a:rPr lang="en-US" altLang="zh-CN" sz="2400" kern="12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400" kern="12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服务的基本概念</a:t>
            </a:r>
          </a:p>
        </p:txBody>
      </p:sp>
      <p:sp>
        <p:nvSpPr>
          <p:cNvPr id="181250" name="内容占位符 2"/>
          <p:cNvSpPr>
            <a:spLocks noGrp="1"/>
          </p:cNvSpPr>
          <p:nvPr>
            <p:ph idx="4294967295"/>
          </p:nvPr>
        </p:nvSpPr>
        <p:spPr>
          <a:xfrm>
            <a:off x="247362" y="1329098"/>
            <a:ext cx="5912950" cy="1470025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WWW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又称为</a:t>
            </a:r>
            <a:r>
              <a:rPr lang="zh-CN" altLang="en-US" sz="2000" b="1" kern="120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万维网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，简称为</a:t>
            </a:r>
            <a:r>
              <a:rPr lang="en-US" altLang="zh-CN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互联网技术发展的里程碑</a:t>
            </a:r>
            <a:r>
              <a:rPr lang="zh-CN" altLang="en-US" sz="2000" b="1" kern="1200" dirty="0" smtClean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。支持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服务的主要部分：</a:t>
            </a:r>
          </a:p>
        </p:txBody>
      </p:sp>
      <p:pic>
        <p:nvPicPr>
          <p:cNvPr id="256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526" y="2428528"/>
            <a:ext cx="5819786" cy="206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81253" name="AutoShape 5"/>
          <p:cNvSpPr>
            <a:spLocks/>
          </p:cNvSpPr>
          <p:nvPr/>
        </p:nvSpPr>
        <p:spPr bwMode="auto">
          <a:xfrm rot="-5400000">
            <a:off x="2212981" y="2703971"/>
            <a:ext cx="214314" cy="2663825"/>
          </a:xfrm>
          <a:prstGeom prst="leftBrace">
            <a:avLst>
              <a:gd name="adj1" fmla="val 61873"/>
              <a:gd name="adj2" fmla="val 50000"/>
            </a:avLst>
          </a:prstGeom>
          <a:noFill/>
          <a:ln w="38100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254" name="AutoShape 6"/>
          <p:cNvSpPr>
            <a:spLocks noChangeArrowheads="1"/>
          </p:cNvSpPr>
          <p:nvPr/>
        </p:nvSpPr>
        <p:spPr bwMode="auto">
          <a:xfrm>
            <a:off x="683568" y="4400959"/>
            <a:ext cx="3286148" cy="50006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marL="0" lvl="1" indent="-315913" algn="ctr" eaLnBrk="0" hangingPunct="0">
              <a:lnSpc>
                <a:spcPct val="110000"/>
              </a:lnSpc>
              <a:spcBef>
                <a:spcPct val="30000"/>
              </a:spcBef>
            </a:pPr>
            <a:r>
              <a:rPr lang="zh-CN" altLang="en-US" sz="2000" u="none" dirty="0">
                <a:solidFill>
                  <a:srgbClr val="FFFF00"/>
                </a:solidFill>
              </a:rPr>
              <a:t>支持</a:t>
            </a:r>
            <a:r>
              <a:rPr lang="en-US" altLang="zh-CN" sz="2000" u="none" dirty="0">
                <a:solidFill>
                  <a:srgbClr val="FFFF00"/>
                </a:solidFill>
              </a:rPr>
              <a:t>Web</a:t>
            </a:r>
            <a:r>
              <a:rPr lang="zh-CN" altLang="en-US" sz="2000" u="none" dirty="0">
                <a:solidFill>
                  <a:srgbClr val="FFFF00"/>
                </a:solidFill>
              </a:rPr>
              <a:t>服务的关键技术</a:t>
            </a:r>
          </a:p>
        </p:txBody>
      </p:sp>
      <p:pic>
        <p:nvPicPr>
          <p:cNvPr id="188418" name="Picture 2" descr="http://a.hiphotos.baidu.com/baike/c0%3Dbaike80%2C5%2C5%2C80%2C26/sign=d427e03a19d8bc3ed2050e98e3e2cd7b/1e30e924b899a901f4ae0e361d950a7b03087bf40ad1d52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7680" y="967585"/>
            <a:ext cx="1256256" cy="923902"/>
          </a:xfrm>
          <a:prstGeom prst="rect">
            <a:avLst/>
          </a:prstGeom>
          <a:noFill/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405930" y="1389373"/>
            <a:ext cx="2217428" cy="50006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2000" u="none" dirty="0">
                <a:solidFill>
                  <a:srgbClr val="FFFF00"/>
                </a:solidFill>
              </a:rPr>
              <a:t>World Wide Web</a:t>
            </a:r>
            <a:endParaRPr lang="zh-CN" altLang="en-US" sz="2000" u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10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3" grpId="0" animBg="1"/>
      <p:bldP spid="181254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标题 1"/>
          <p:cNvSpPr>
            <a:spLocks noGrp="1"/>
          </p:cNvSpPr>
          <p:nvPr>
            <p:ph type="title" idx="4294967295"/>
          </p:nvPr>
        </p:nvSpPr>
        <p:spPr>
          <a:xfrm>
            <a:off x="207963" y="704850"/>
            <a:ext cx="4508500" cy="642938"/>
          </a:xfrm>
        </p:spPr>
        <p:txBody>
          <a:bodyPr/>
          <a:lstStyle/>
          <a:p>
            <a:pPr algn="l" eaLnBrk="1" hangingPunct="1"/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请求与应答的工作过程</a:t>
            </a:r>
          </a:p>
        </p:txBody>
      </p:sp>
      <p:sp>
        <p:nvSpPr>
          <p:cNvPr id="37897" name="内容占位符 2"/>
          <p:cNvSpPr>
            <a:spLocks noGrp="1"/>
          </p:cNvSpPr>
          <p:nvPr>
            <p:ph idx="4294967295"/>
          </p:nvPr>
        </p:nvSpPr>
        <p:spPr>
          <a:xfrm>
            <a:off x="252413" y="1347788"/>
            <a:ext cx="6264275" cy="50323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000" b="1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一种使用简单的请求报文与应答报文交互的协议。</a:t>
            </a:r>
          </a:p>
        </p:txBody>
      </p:sp>
      <p:sp>
        <p:nvSpPr>
          <p:cNvPr id="378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78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7900" name="Rectangle 37"/>
          <p:cNvSpPr>
            <a:spLocks noChangeArrowheads="1"/>
          </p:cNvSpPr>
          <p:nvPr/>
        </p:nvSpPr>
        <p:spPr bwMode="auto">
          <a:xfrm>
            <a:off x="250825" y="1781175"/>
            <a:ext cx="640873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9388" indent="-179388" eaLnBrk="0" hangingPunct="0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u="none" dirty="0">
                <a:solidFill>
                  <a:srgbClr val="1A3868"/>
                </a:solidFill>
              </a:rPr>
              <a:t>HTTP </a:t>
            </a:r>
            <a:r>
              <a:rPr lang="zh-CN" altLang="en-US" sz="2000" u="none" dirty="0">
                <a:solidFill>
                  <a:srgbClr val="1A3868"/>
                </a:solidFill>
              </a:rPr>
              <a:t>有两类报文：</a:t>
            </a:r>
          </a:p>
          <a:p>
            <a:pPr marL="179388" indent="-179388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C00000"/>
                </a:solidFill>
              </a:rPr>
              <a:t>请求报文</a:t>
            </a:r>
            <a:r>
              <a:rPr lang="en-US" altLang="zh-CN" sz="2000" u="none" dirty="0">
                <a:solidFill>
                  <a:srgbClr val="1A3868"/>
                </a:solidFill>
              </a:rPr>
              <a:t>——</a:t>
            </a:r>
            <a:r>
              <a:rPr lang="zh-CN" altLang="en-US" sz="2000" u="none" dirty="0">
                <a:solidFill>
                  <a:srgbClr val="1A3868"/>
                </a:solidFill>
              </a:rPr>
              <a:t>从客户向服务器发送请求报文。</a:t>
            </a:r>
          </a:p>
          <a:p>
            <a:pPr marL="179388" indent="-179388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C00000"/>
                </a:solidFill>
              </a:rPr>
              <a:t>响应报文</a:t>
            </a:r>
            <a:r>
              <a:rPr lang="en-US" altLang="zh-CN" sz="2000" u="none" dirty="0">
                <a:solidFill>
                  <a:srgbClr val="1A3868"/>
                </a:solidFill>
              </a:rPr>
              <a:t>——</a:t>
            </a:r>
            <a:r>
              <a:rPr lang="zh-CN" altLang="en-US" sz="2000" u="none" dirty="0">
                <a:solidFill>
                  <a:srgbClr val="1A3868"/>
                </a:solidFill>
              </a:rPr>
              <a:t>从服务器到客户的回答。</a:t>
            </a:r>
            <a:endParaRPr lang="en-US" altLang="zh-CN" sz="2000" u="none" dirty="0">
              <a:solidFill>
                <a:srgbClr val="1A3868"/>
              </a:solidFill>
            </a:endParaRP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611188" y="3235325"/>
          <a:ext cx="4824412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Visio" r:id="rId3" imgW="3765042" imgH="1393317" progId="Visio.Drawing.11">
                  <p:embed/>
                </p:oleObj>
              </mc:Choice>
              <mc:Fallback>
                <p:oleObj name="Visio" r:id="rId3" imgW="3765042" imgH="1393317" progId="Visio.Drawing.11">
                  <p:embed/>
                  <p:pic>
                    <p:nvPicPr>
                      <p:cNvPr id="3790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235325"/>
                        <a:ext cx="4824412" cy="178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4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Line 20"/>
          <p:cNvSpPr>
            <a:spLocks noChangeShapeType="1"/>
          </p:cNvSpPr>
          <p:nvPr/>
        </p:nvSpPr>
        <p:spPr bwMode="auto">
          <a:xfrm flipH="1">
            <a:off x="2233473" y="3249648"/>
            <a:ext cx="3583" cy="72888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sm" len="med"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76" name="Rectangle 25"/>
          <p:cNvSpPr>
            <a:spLocks noChangeArrowheads="1"/>
          </p:cNvSpPr>
          <p:nvPr/>
        </p:nvSpPr>
        <p:spPr bwMode="auto">
          <a:xfrm>
            <a:off x="2032829" y="3514048"/>
            <a:ext cx="389348" cy="2048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77" name="Text Box 26"/>
          <p:cNvSpPr txBox="1">
            <a:spLocks noChangeArrowheads="1"/>
          </p:cNvSpPr>
          <p:nvPr/>
        </p:nvSpPr>
        <p:spPr bwMode="auto">
          <a:xfrm>
            <a:off x="1968334" y="3503329"/>
            <a:ext cx="486610" cy="284823"/>
          </a:xfrm>
          <a:prstGeom prst="rect">
            <a:avLst/>
          </a:prstGeom>
          <a:solidFill>
            <a:srgbClr val="FBFBFB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RTT</a:t>
            </a:r>
          </a:p>
        </p:txBody>
      </p:sp>
      <p:sp>
        <p:nvSpPr>
          <p:cNvPr id="79878" name="Line 19"/>
          <p:cNvSpPr>
            <a:spLocks noChangeShapeType="1"/>
          </p:cNvSpPr>
          <p:nvPr/>
        </p:nvSpPr>
        <p:spPr bwMode="auto">
          <a:xfrm flipH="1">
            <a:off x="2237056" y="2517187"/>
            <a:ext cx="4777" cy="72769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sm" len="med"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79" name="Rectangle 22"/>
          <p:cNvSpPr>
            <a:spLocks noChangeArrowheads="1"/>
          </p:cNvSpPr>
          <p:nvPr/>
        </p:nvSpPr>
        <p:spPr bwMode="auto">
          <a:xfrm>
            <a:off x="2032829" y="2800643"/>
            <a:ext cx="389348" cy="2060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80" name="Text Box 23"/>
          <p:cNvSpPr txBox="1">
            <a:spLocks noChangeArrowheads="1"/>
          </p:cNvSpPr>
          <p:nvPr/>
        </p:nvSpPr>
        <p:spPr bwMode="auto">
          <a:xfrm>
            <a:off x="1986249" y="2773251"/>
            <a:ext cx="486610" cy="284823"/>
          </a:xfrm>
          <a:prstGeom prst="rect">
            <a:avLst/>
          </a:prstGeom>
          <a:solidFill>
            <a:srgbClr val="FBFBFB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RTT</a:t>
            </a:r>
          </a:p>
        </p:txBody>
      </p:sp>
      <p:sp>
        <p:nvSpPr>
          <p:cNvPr id="79881" name="Rectangle 2"/>
          <p:cNvSpPr>
            <a:spLocks noGrp="1" noChangeArrowheads="1"/>
          </p:cNvSpPr>
          <p:nvPr>
            <p:ph type="title"/>
          </p:nvPr>
        </p:nvSpPr>
        <p:spPr>
          <a:xfrm>
            <a:off x="576964" y="547473"/>
            <a:ext cx="6429420" cy="8572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请求一个万维网文档所需的时间 </a:t>
            </a:r>
          </a:p>
        </p:txBody>
      </p:sp>
      <p:sp>
        <p:nvSpPr>
          <p:cNvPr id="79882" name="Freeform 4"/>
          <p:cNvSpPr>
            <a:spLocks/>
          </p:cNvSpPr>
          <p:nvPr/>
        </p:nvSpPr>
        <p:spPr bwMode="auto">
          <a:xfrm>
            <a:off x="2435314" y="3624810"/>
            <a:ext cx="2406553" cy="614552"/>
          </a:xfrm>
          <a:custGeom>
            <a:avLst/>
            <a:gdLst>
              <a:gd name="T0" fmla="*/ 0 w 1679"/>
              <a:gd name="T1" fmla="*/ 408 h 408"/>
              <a:gd name="T2" fmla="*/ 0 w 1679"/>
              <a:gd name="T3" fmla="*/ 227 h 408"/>
              <a:gd name="T4" fmla="*/ 1679 w 1679"/>
              <a:gd name="T5" fmla="*/ 0 h 408"/>
              <a:gd name="T6" fmla="*/ 1679 w 1679"/>
              <a:gd name="T7" fmla="*/ 181 h 408"/>
              <a:gd name="T8" fmla="*/ 0 w 1679"/>
              <a:gd name="T9" fmla="*/ 408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9"/>
              <a:gd name="T16" fmla="*/ 0 h 408"/>
              <a:gd name="T17" fmla="*/ 1679 w 1679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9" h="408">
                <a:moveTo>
                  <a:pt x="0" y="408"/>
                </a:moveTo>
                <a:lnTo>
                  <a:pt x="0" y="227"/>
                </a:lnTo>
                <a:lnTo>
                  <a:pt x="1679" y="0"/>
                </a:lnTo>
                <a:lnTo>
                  <a:pt x="1679" y="181"/>
                </a:lnTo>
                <a:lnTo>
                  <a:pt x="0" y="408"/>
                </a:lnTo>
                <a:close/>
              </a:path>
            </a:pathLst>
          </a:custGeom>
          <a:solidFill>
            <a:srgbClr val="99FF99"/>
          </a:solidFill>
          <a:ln w="9525">
            <a:noFill/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pic>
        <p:nvPicPr>
          <p:cNvPr id="79883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008" y="1566775"/>
            <a:ext cx="673596" cy="101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4" name="Rectangle 6"/>
          <p:cNvSpPr>
            <a:spLocks noChangeArrowheads="1"/>
          </p:cNvSpPr>
          <p:nvPr/>
        </p:nvSpPr>
        <p:spPr bwMode="auto">
          <a:xfrm>
            <a:off x="4054303" y="1277002"/>
            <a:ext cx="1772378" cy="327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993" tIns="33400" rIns="67993" bIns="3340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kumimoji="1" lang="zh-CN" altLang="en-US" sz="2112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万维网服务器</a:t>
            </a:r>
          </a:p>
        </p:txBody>
      </p:sp>
      <p:sp>
        <p:nvSpPr>
          <p:cNvPr id="79885" name="Rectangle 7"/>
          <p:cNvSpPr>
            <a:spLocks noChangeArrowheads="1"/>
          </p:cNvSpPr>
          <p:nvPr/>
        </p:nvSpPr>
        <p:spPr bwMode="auto">
          <a:xfrm>
            <a:off x="1720015" y="1276400"/>
            <a:ext cx="1499866" cy="3924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993" tIns="33400" rIns="67993" bIns="33400">
            <a:spAutoFit/>
          </a:bodyPr>
          <a:lstStyle/>
          <a:p>
            <a:pPr eaLnBrk="0" hangingPunct="0"/>
            <a:r>
              <a:rPr kumimoji="1" lang="zh-CN" altLang="en-US" sz="2112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万维网客户</a:t>
            </a:r>
          </a:p>
        </p:txBody>
      </p:sp>
      <p:pic>
        <p:nvPicPr>
          <p:cNvPr id="79886" name="Picture 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41833" y="1785918"/>
            <a:ext cx="456230" cy="52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7" name="Line 9"/>
          <p:cNvSpPr>
            <a:spLocks noChangeShapeType="1"/>
          </p:cNvSpPr>
          <p:nvPr/>
        </p:nvSpPr>
        <p:spPr bwMode="auto">
          <a:xfrm>
            <a:off x="2436508" y="2458829"/>
            <a:ext cx="0" cy="224144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88" name="Text Box 10"/>
          <p:cNvSpPr txBox="1">
            <a:spLocks noChangeArrowheads="1"/>
          </p:cNvSpPr>
          <p:nvPr/>
        </p:nvSpPr>
        <p:spPr bwMode="auto">
          <a:xfrm>
            <a:off x="104604" y="2306991"/>
            <a:ext cx="1822104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发起 </a:t>
            </a:r>
            <a:r>
              <a:rPr kumimoji="1" lang="en-US" altLang="zh-CN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TCP </a:t>
            </a:r>
            <a:r>
              <a:rPr kumimoji="1" lang="zh-CN" altLang="en-US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连接</a:t>
            </a:r>
          </a:p>
        </p:txBody>
      </p:sp>
      <p:sp>
        <p:nvSpPr>
          <p:cNvPr id="79889" name="Text Box 11"/>
          <p:cNvSpPr txBox="1">
            <a:spLocks noChangeArrowheads="1"/>
          </p:cNvSpPr>
          <p:nvPr/>
        </p:nvSpPr>
        <p:spPr bwMode="auto">
          <a:xfrm>
            <a:off x="154765" y="3013250"/>
            <a:ext cx="1908666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HTTP </a:t>
            </a:r>
            <a:r>
              <a:rPr kumimoji="1" lang="zh-CN" altLang="en-US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请求报文</a:t>
            </a:r>
          </a:p>
        </p:txBody>
      </p:sp>
      <p:sp>
        <p:nvSpPr>
          <p:cNvPr id="79890" name="Line 12"/>
          <p:cNvSpPr>
            <a:spLocks noChangeShapeType="1"/>
          </p:cNvSpPr>
          <p:nvPr/>
        </p:nvSpPr>
        <p:spPr bwMode="auto">
          <a:xfrm>
            <a:off x="2436508" y="2517187"/>
            <a:ext cx="2406553" cy="340624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1" name="Line 13"/>
          <p:cNvSpPr>
            <a:spLocks noChangeShapeType="1"/>
          </p:cNvSpPr>
          <p:nvPr/>
        </p:nvSpPr>
        <p:spPr bwMode="auto">
          <a:xfrm flipH="1">
            <a:off x="2428148" y="2889968"/>
            <a:ext cx="2406553" cy="34181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2" name="Line 14"/>
          <p:cNvSpPr>
            <a:spLocks noChangeShapeType="1"/>
          </p:cNvSpPr>
          <p:nvPr/>
        </p:nvSpPr>
        <p:spPr bwMode="auto">
          <a:xfrm>
            <a:off x="2436508" y="3263940"/>
            <a:ext cx="2406553" cy="340624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3" name="Line 15"/>
          <p:cNvSpPr>
            <a:spLocks noChangeShapeType="1"/>
          </p:cNvSpPr>
          <p:nvPr/>
        </p:nvSpPr>
        <p:spPr bwMode="auto">
          <a:xfrm>
            <a:off x="2112847" y="2517187"/>
            <a:ext cx="323661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4" name="Line 16"/>
          <p:cNvSpPr>
            <a:spLocks noChangeShapeType="1"/>
          </p:cNvSpPr>
          <p:nvPr/>
        </p:nvSpPr>
        <p:spPr bwMode="auto">
          <a:xfrm>
            <a:off x="2117625" y="3244883"/>
            <a:ext cx="323661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5" name="Line 17"/>
          <p:cNvSpPr>
            <a:spLocks noChangeShapeType="1"/>
          </p:cNvSpPr>
          <p:nvPr/>
        </p:nvSpPr>
        <p:spPr bwMode="auto">
          <a:xfrm>
            <a:off x="2104488" y="4241744"/>
            <a:ext cx="32366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6" name="Line 18"/>
          <p:cNvSpPr>
            <a:spLocks noChangeShapeType="1"/>
          </p:cNvSpPr>
          <p:nvPr/>
        </p:nvSpPr>
        <p:spPr bwMode="auto">
          <a:xfrm>
            <a:off x="2104488" y="3969007"/>
            <a:ext cx="32366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897" name="Text Box 27"/>
          <p:cNvSpPr txBox="1">
            <a:spLocks noChangeArrowheads="1"/>
          </p:cNvSpPr>
          <p:nvPr/>
        </p:nvSpPr>
        <p:spPr bwMode="auto">
          <a:xfrm>
            <a:off x="5061041" y="3574603"/>
            <a:ext cx="1945343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传输文档的时间</a:t>
            </a:r>
          </a:p>
        </p:txBody>
      </p:sp>
      <p:sp>
        <p:nvSpPr>
          <p:cNvPr id="79898" name="Text Box 28"/>
          <p:cNvSpPr txBox="1">
            <a:spLocks noChangeArrowheads="1"/>
          </p:cNvSpPr>
          <p:nvPr/>
        </p:nvSpPr>
        <p:spPr bwMode="auto">
          <a:xfrm>
            <a:off x="253893" y="4035122"/>
            <a:ext cx="1687259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0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整个文档收到</a:t>
            </a:r>
          </a:p>
        </p:txBody>
      </p:sp>
      <p:sp>
        <p:nvSpPr>
          <p:cNvPr id="79899" name="AutoShape 29"/>
          <p:cNvSpPr>
            <a:spLocks noChangeArrowheads="1"/>
          </p:cNvSpPr>
          <p:nvPr/>
        </p:nvSpPr>
        <p:spPr bwMode="auto">
          <a:xfrm rot="-445727">
            <a:off x="3328664" y="3826088"/>
            <a:ext cx="715398" cy="204851"/>
          </a:xfrm>
          <a:prstGeom prst="leftArrow">
            <a:avLst>
              <a:gd name="adj1" fmla="val 50000"/>
              <a:gd name="adj2" fmla="val 87064"/>
            </a:avLst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900" name="Line 30"/>
          <p:cNvSpPr>
            <a:spLocks noChangeShapeType="1"/>
          </p:cNvSpPr>
          <p:nvPr/>
        </p:nvSpPr>
        <p:spPr bwMode="auto">
          <a:xfrm>
            <a:off x="4835895" y="2455255"/>
            <a:ext cx="0" cy="224025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sm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901" name="Text Box 31"/>
          <p:cNvSpPr txBox="1">
            <a:spLocks noChangeArrowheads="1"/>
          </p:cNvSpPr>
          <p:nvPr/>
        </p:nvSpPr>
        <p:spPr bwMode="auto">
          <a:xfrm>
            <a:off x="2204810" y="4609761"/>
            <a:ext cx="683779" cy="39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112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时间</a:t>
            </a:r>
          </a:p>
        </p:txBody>
      </p:sp>
      <p:sp>
        <p:nvSpPr>
          <p:cNvPr id="79902" name="Text Box 32"/>
          <p:cNvSpPr txBox="1">
            <a:spLocks noChangeArrowheads="1"/>
          </p:cNvSpPr>
          <p:nvPr/>
        </p:nvSpPr>
        <p:spPr bwMode="auto">
          <a:xfrm>
            <a:off x="4598225" y="4609761"/>
            <a:ext cx="683779" cy="39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112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时间</a:t>
            </a:r>
          </a:p>
        </p:txBody>
      </p:sp>
      <p:sp>
        <p:nvSpPr>
          <p:cNvPr id="79903" name="Text Box 33"/>
          <p:cNvSpPr txBox="1">
            <a:spLocks noChangeArrowheads="1"/>
          </p:cNvSpPr>
          <p:nvPr/>
        </p:nvSpPr>
        <p:spPr bwMode="auto">
          <a:xfrm rot="-440849">
            <a:off x="2541107" y="3519575"/>
            <a:ext cx="1731182" cy="34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8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HTTP </a:t>
            </a:r>
            <a:r>
              <a:rPr kumimoji="1" lang="zh-CN" altLang="en-US" sz="1800" u="none" dirty="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响应报文</a:t>
            </a:r>
          </a:p>
        </p:txBody>
      </p:sp>
      <p:sp>
        <p:nvSpPr>
          <p:cNvPr id="79904" name="AutoShape 34"/>
          <p:cNvSpPr>
            <a:spLocks/>
          </p:cNvSpPr>
          <p:nvPr/>
        </p:nvSpPr>
        <p:spPr bwMode="auto">
          <a:xfrm>
            <a:off x="4870531" y="3609328"/>
            <a:ext cx="65687" cy="273929"/>
          </a:xfrm>
          <a:prstGeom prst="rightBracket">
            <a:avLst>
              <a:gd name="adj" fmla="val 34849"/>
            </a:avLst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9905" name="Line 35"/>
          <p:cNvSpPr>
            <a:spLocks noChangeShapeType="1"/>
          </p:cNvSpPr>
          <p:nvPr/>
        </p:nvSpPr>
        <p:spPr bwMode="auto">
          <a:xfrm>
            <a:off x="4936219" y="3746291"/>
            <a:ext cx="644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1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 idx="4294967295"/>
          </p:nvPr>
        </p:nvSpPr>
        <p:spPr>
          <a:xfrm>
            <a:off x="468313" y="741363"/>
            <a:ext cx="5183187" cy="750887"/>
          </a:xfrm>
        </p:spPr>
        <p:txBody>
          <a:bodyPr/>
          <a:lstStyle/>
          <a:p>
            <a:pPr algn="l" eaLnBrk="1" hangingPunct="1"/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的非持续连接与持续连接</a:t>
            </a:r>
          </a:p>
        </p:txBody>
      </p:sp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68613" name="Rectangle 6"/>
          <p:cNvSpPr>
            <a:spLocks noChangeArrowheads="1"/>
          </p:cNvSpPr>
          <p:nvPr/>
        </p:nvSpPr>
        <p:spPr bwMode="auto">
          <a:xfrm>
            <a:off x="468313" y="1492250"/>
            <a:ext cx="561657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lnSpc>
                <a:spcPct val="120000"/>
              </a:lnSpc>
              <a:spcBef>
                <a:spcPct val="20000"/>
              </a:spcBef>
              <a:spcAft>
                <a:spcPct val="30000"/>
              </a:spcAft>
            </a:pPr>
            <a:r>
              <a:rPr lang="en-US" altLang="zh-CN" sz="2000" u="none" dirty="0">
                <a:solidFill>
                  <a:srgbClr val="1A3868"/>
                </a:solidFill>
              </a:rPr>
              <a:t>HTTP</a:t>
            </a:r>
            <a:r>
              <a:rPr lang="zh-CN" altLang="en-US" sz="2000" u="none" dirty="0">
                <a:solidFill>
                  <a:srgbClr val="1A3868"/>
                </a:solidFill>
              </a:rPr>
              <a:t>协议支持：</a:t>
            </a:r>
            <a:endParaRPr lang="en-US" altLang="zh-CN" sz="2000" u="none" dirty="0">
              <a:solidFill>
                <a:srgbClr val="1A3868"/>
              </a:solidFill>
            </a:endParaRP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u="none" dirty="0">
                <a:solidFill>
                  <a:srgbClr val="C00000"/>
                </a:solidFill>
              </a:rPr>
              <a:t>非持续连接</a:t>
            </a:r>
            <a:r>
              <a:rPr lang="zh-CN" altLang="en-US" sz="2000" u="none" dirty="0">
                <a:solidFill>
                  <a:srgbClr val="1A3868"/>
                </a:solidFill>
              </a:rPr>
              <a:t>（</a:t>
            </a:r>
            <a:r>
              <a:rPr lang="en-US" altLang="zh-CN" sz="2000" u="none" dirty="0" err="1">
                <a:solidFill>
                  <a:srgbClr val="1A3868"/>
                </a:solidFill>
              </a:rPr>
              <a:t>nonpersistent</a:t>
            </a:r>
            <a:r>
              <a:rPr lang="en-US" altLang="zh-CN" sz="2000" u="none" dirty="0">
                <a:solidFill>
                  <a:srgbClr val="1A3868"/>
                </a:solidFill>
              </a:rPr>
              <a:t> connection</a:t>
            </a:r>
            <a:r>
              <a:rPr lang="zh-CN" altLang="en-US" sz="2000" u="none" dirty="0">
                <a:solidFill>
                  <a:srgbClr val="1A3868"/>
                </a:solidFill>
              </a:rPr>
              <a:t>）</a:t>
            </a: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对每次请求</a:t>
            </a:r>
            <a:r>
              <a:rPr lang="en-US" altLang="zh-CN" sz="2000" u="none" dirty="0">
                <a:solidFill>
                  <a:srgbClr val="1A3868"/>
                </a:solidFill>
              </a:rPr>
              <a:t>/</a:t>
            </a:r>
            <a:r>
              <a:rPr lang="zh-CN" altLang="en-US" sz="2000" u="none" dirty="0">
                <a:solidFill>
                  <a:srgbClr val="1A3868"/>
                </a:solidFill>
              </a:rPr>
              <a:t>响应都要建立一次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连接。</a:t>
            </a:r>
            <a:endParaRPr lang="en-US" altLang="zh-CN" sz="2000" u="none" dirty="0">
              <a:solidFill>
                <a:srgbClr val="1A3868"/>
              </a:solidFill>
            </a:endParaRPr>
          </a:p>
          <a:p>
            <a:pPr marL="177800" indent="-177800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u="none" dirty="0">
                <a:solidFill>
                  <a:srgbClr val="C00000"/>
                </a:solidFill>
              </a:rPr>
              <a:t>持续连接</a:t>
            </a:r>
            <a:r>
              <a:rPr lang="zh-CN" altLang="en-US" sz="2000" u="none" dirty="0">
                <a:solidFill>
                  <a:srgbClr val="1A3868"/>
                </a:solidFill>
              </a:rPr>
              <a:t>（</a:t>
            </a:r>
            <a:r>
              <a:rPr lang="en-US" altLang="zh-CN" sz="2000" u="none" dirty="0">
                <a:solidFill>
                  <a:srgbClr val="1A3868"/>
                </a:solidFill>
              </a:rPr>
              <a:t>persistent connection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）</a:t>
            </a:r>
            <a:r>
              <a:rPr lang="en-US" altLang="zh-CN" sz="2000" u="none" dirty="0" smtClean="0">
                <a:solidFill>
                  <a:srgbClr val="00B050"/>
                </a:solidFill>
              </a:rPr>
              <a:t>HTTP/1.1</a:t>
            </a:r>
            <a:r>
              <a:rPr lang="zh-CN" altLang="en-US" sz="2000" u="none" dirty="0" smtClean="0">
                <a:solidFill>
                  <a:srgbClr val="00B050"/>
                </a:solidFill>
              </a:rPr>
              <a:t>使用</a:t>
            </a:r>
            <a:endParaRPr lang="zh-CN" altLang="en-US" sz="2000" u="none" dirty="0">
              <a:solidFill>
                <a:srgbClr val="00B050"/>
              </a:solidFill>
            </a:endParaRP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服务器在发出响应后保持该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连接，在相同的客户进程端与服务器端之间的后续报文都通过该连接传送。</a:t>
            </a:r>
            <a:endParaRPr lang="en-US" altLang="zh-CN" sz="2000" u="none" dirty="0">
              <a:solidFill>
                <a:srgbClr val="1A3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2"/>
          <p:cNvSpPr>
            <a:spLocks noGrp="1"/>
          </p:cNvSpPr>
          <p:nvPr>
            <p:ph idx="4294967295"/>
          </p:nvPr>
        </p:nvSpPr>
        <p:spPr>
          <a:xfrm>
            <a:off x="179388" y="1204913"/>
            <a:ext cx="6481762" cy="792162"/>
          </a:xfrm>
        </p:spPr>
        <p:txBody>
          <a:bodyPr/>
          <a:lstStyle/>
          <a:p>
            <a:pPr marL="179388" indent="-179388" eaLnBrk="1" hangingPunct="1"/>
            <a:endParaRPr lang="en-US" altLang="zh-CN" sz="500" b="1" smtClean="0">
              <a:solidFill>
                <a:srgbClr val="2D2DB9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9388" indent="-179388" eaLnBrk="1" hangingPunct="1">
              <a:spcBef>
                <a:spcPct val="0"/>
              </a:spcBef>
            </a:pPr>
            <a:endParaRPr lang="zh-CN" altLang="en-US" sz="200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29702" name="标题 1"/>
          <p:cNvSpPr>
            <a:spLocks/>
          </p:cNvSpPr>
          <p:nvPr/>
        </p:nvSpPr>
        <p:spPr bwMode="auto">
          <a:xfrm>
            <a:off x="323850" y="844550"/>
            <a:ext cx="61102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 u="none">
                <a:solidFill>
                  <a:srgbClr val="007D7A"/>
                </a:solidFill>
              </a:rPr>
              <a:t>非持续连接状态访问某对象的工作过程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22263" y="1268413"/>
            <a:ext cx="6121400" cy="36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客户进程在</a:t>
            </a:r>
            <a:r>
              <a:rPr lang="en-US" altLang="zh-CN" sz="2000" u="none" dirty="0">
                <a:solidFill>
                  <a:srgbClr val="1A3868"/>
                </a:solidFill>
              </a:rPr>
              <a:t>80</a:t>
            </a:r>
            <a:r>
              <a:rPr lang="zh-CN" altLang="en-US" sz="2000" u="none" dirty="0">
                <a:solidFill>
                  <a:srgbClr val="1A3868"/>
                </a:solidFill>
              </a:rPr>
              <a:t>端口发起一次与服务器的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</a:t>
            </a:r>
            <a:r>
              <a:rPr lang="en-US" altLang="zh-CN" sz="2000" u="none" dirty="0">
                <a:solidFill>
                  <a:srgbClr val="1A3868"/>
                </a:solidFill>
              </a:rPr>
              <a:t>;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客户进程在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连接上发送</a:t>
            </a:r>
            <a:r>
              <a:rPr lang="en-US" altLang="zh-CN" sz="2000" u="none" dirty="0">
                <a:solidFill>
                  <a:srgbClr val="1A3868"/>
                </a:solidFill>
              </a:rPr>
              <a:t>HTTP</a:t>
            </a:r>
            <a:r>
              <a:rPr lang="zh-CN" altLang="en-US" sz="2000" u="none" dirty="0">
                <a:solidFill>
                  <a:srgbClr val="1A3868"/>
                </a:solidFill>
              </a:rPr>
              <a:t>请求报文，对象路径</a:t>
            </a:r>
            <a:r>
              <a:rPr lang="en-US" altLang="zh-CN" sz="2000" u="none" dirty="0" err="1">
                <a:solidFill>
                  <a:srgbClr val="1A3868"/>
                </a:solidFill>
              </a:rPr>
              <a:t>netlab</a:t>
            </a:r>
            <a:r>
              <a:rPr lang="en-US" altLang="zh-CN" sz="2000" u="none" dirty="0">
                <a:solidFill>
                  <a:srgbClr val="1A3868"/>
                </a:solidFill>
              </a:rPr>
              <a:t>/picture.gif;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服务器在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连接上接收</a:t>
            </a:r>
            <a:r>
              <a:rPr lang="en-US" altLang="zh-CN" sz="2000" u="none" dirty="0">
                <a:solidFill>
                  <a:srgbClr val="1A3868"/>
                </a:solidFill>
              </a:rPr>
              <a:t>HTTP</a:t>
            </a:r>
            <a:r>
              <a:rPr lang="zh-CN" altLang="en-US" sz="2000" u="none" dirty="0">
                <a:solidFill>
                  <a:srgbClr val="1A3868"/>
                </a:solidFill>
              </a:rPr>
              <a:t>请求报文，将对象封装进</a:t>
            </a:r>
            <a:r>
              <a:rPr lang="en-US" altLang="zh-CN" sz="2000" u="none" dirty="0">
                <a:solidFill>
                  <a:srgbClr val="1A3868"/>
                </a:solidFill>
              </a:rPr>
              <a:t>HTTP</a:t>
            </a:r>
            <a:r>
              <a:rPr lang="zh-CN" altLang="en-US" sz="2000" u="none" dirty="0">
                <a:solidFill>
                  <a:srgbClr val="1A3868"/>
                </a:solidFill>
              </a:rPr>
              <a:t>应答报文，发送到客户进程</a:t>
            </a:r>
            <a:r>
              <a:rPr lang="en-US" altLang="zh-CN" sz="2000" u="none" dirty="0">
                <a:solidFill>
                  <a:srgbClr val="1A3868"/>
                </a:solidFill>
              </a:rPr>
              <a:t>;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服务器进程通知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协议断开此次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</a:t>
            </a:r>
            <a:r>
              <a:rPr lang="en-US" altLang="zh-CN" sz="2000" u="none" dirty="0">
                <a:solidFill>
                  <a:srgbClr val="1A3868"/>
                </a:solidFill>
              </a:rPr>
              <a:t>;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客户程序接收到应答报文后，通知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协议断开此次</a:t>
            </a:r>
            <a:r>
              <a:rPr lang="en-US" altLang="zh-CN" sz="2000" u="none" dirty="0">
                <a:solidFill>
                  <a:srgbClr val="1A3868"/>
                </a:solidFill>
              </a:rPr>
              <a:t>TCP</a:t>
            </a:r>
            <a:r>
              <a:rPr lang="zh-CN" altLang="en-US" sz="2000" u="none" dirty="0">
                <a:solidFill>
                  <a:srgbClr val="1A3868"/>
                </a:solidFill>
              </a:rPr>
              <a:t>连接</a:t>
            </a:r>
            <a:r>
              <a:rPr lang="en-US" altLang="zh-CN" sz="2000" u="none" dirty="0">
                <a:solidFill>
                  <a:srgbClr val="1A3868"/>
                </a:solidFill>
              </a:rPr>
              <a:t>;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179388" indent="-179388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C00000"/>
                </a:solidFill>
              </a:rPr>
              <a:t>客户程序对于每个</a:t>
            </a:r>
            <a:r>
              <a:rPr lang="en-US" altLang="zh-CN" sz="2000" u="none" dirty="0">
                <a:solidFill>
                  <a:srgbClr val="C00000"/>
                </a:solidFill>
              </a:rPr>
              <a:t>gif</a:t>
            </a:r>
            <a:r>
              <a:rPr lang="zh-CN" altLang="en-US" sz="2000" u="none" dirty="0">
                <a:solidFill>
                  <a:srgbClr val="C00000"/>
                </a:solidFill>
              </a:rPr>
              <a:t>文件的引用重复一次以上过程</a:t>
            </a:r>
            <a:r>
              <a:rPr lang="zh-CN" altLang="en-US" sz="2000" u="none" dirty="0">
                <a:solidFill>
                  <a:srgbClr val="1A3868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59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 idx="4294967295"/>
          </p:nvPr>
        </p:nvSpPr>
        <p:spPr>
          <a:xfrm>
            <a:off x="333375" y="757238"/>
            <a:ext cx="6110288" cy="59055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持续连接</a:t>
            </a:r>
          </a:p>
        </p:txBody>
      </p:sp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255588" y="1428750"/>
            <a:ext cx="6332537" cy="1431925"/>
          </a:xfrm>
        </p:spPr>
        <p:txBody>
          <a:bodyPr/>
          <a:lstStyle/>
          <a:p>
            <a:pPr eaLnBrk="1" hangingPunct="1"/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服务器中的一个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页的多个对象，或者多个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页可以通过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一个持续的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连接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来传送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hangingPunct="1"/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服务器进程在接收到客户进程的退出请求或超时时才关闭该连接。</a:t>
            </a: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4821" name="标题 1"/>
          <p:cNvSpPr>
            <a:spLocks/>
          </p:cNvSpPr>
          <p:nvPr/>
        </p:nvSpPr>
        <p:spPr bwMode="auto">
          <a:xfrm>
            <a:off x="323850" y="2932113"/>
            <a:ext cx="61102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 u="none">
                <a:solidFill>
                  <a:srgbClr val="007D7A"/>
                </a:solidFill>
              </a:rPr>
              <a:t>持续连接的工作方式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87338" y="3486150"/>
            <a:ext cx="4572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8288" indent="-268288">
              <a:lnSpc>
                <a:spcPct val="130000"/>
              </a:lnSpc>
              <a:buFontTx/>
              <a:buChar char="•"/>
            </a:pPr>
            <a:r>
              <a:rPr lang="zh-CN" altLang="en-US" sz="2000" u="none">
                <a:solidFill>
                  <a:srgbClr val="1A3868"/>
                </a:solidFill>
              </a:rPr>
              <a:t>非流水线方式</a:t>
            </a:r>
            <a:endParaRPr lang="en-US" altLang="zh-CN" sz="2000" u="none">
              <a:solidFill>
                <a:srgbClr val="1A3868"/>
              </a:solidFill>
            </a:endParaRPr>
          </a:p>
          <a:p>
            <a:pPr marL="268288" indent="-268288">
              <a:lnSpc>
                <a:spcPct val="130000"/>
              </a:lnSpc>
              <a:buFontTx/>
              <a:buChar char="•"/>
            </a:pPr>
            <a:r>
              <a:rPr lang="zh-CN" altLang="en-US" sz="2000" u="none">
                <a:solidFill>
                  <a:srgbClr val="1A3868"/>
                </a:solidFill>
              </a:rPr>
              <a:t>流水线方式</a:t>
            </a:r>
            <a:endParaRPr lang="en-US" altLang="zh-CN" sz="2000" u="none">
              <a:solidFill>
                <a:srgbClr val="1A3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6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348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4294967295"/>
          </p:nvPr>
        </p:nvSpPr>
        <p:spPr>
          <a:xfrm>
            <a:off x="107504" y="1216960"/>
            <a:ext cx="6840760" cy="719137"/>
          </a:xfrm>
        </p:spPr>
        <p:txBody>
          <a:bodyPr/>
          <a:lstStyle/>
          <a:p>
            <a:pPr eaLnBrk="1" hangingPunct="1"/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客户端只有在接收到前一个响应时才能发出新的请求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；服务器每发送一个对象之后，要等待下一个请求的到来，连接处于空闲状态，浪费了服务器的资源。</a:t>
            </a:r>
          </a:p>
          <a:p>
            <a:pPr eaLnBrk="1" hangingPunct="1"/>
            <a:endParaRPr lang="en-US" altLang="zh-CN" sz="2000" b="1" dirty="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95288" y="773113"/>
            <a:ext cx="201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u="none">
                <a:solidFill>
                  <a:srgbClr val="007D7A"/>
                </a:solidFill>
              </a:rPr>
              <a:t>非流水线方式</a:t>
            </a:r>
            <a:endParaRPr lang="en-US" altLang="zh-CN" sz="2400" u="none">
              <a:solidFill>
                <a:srgbClr val="007D7A"/>
              </a:solidFill>
            </a:endParaRPr>
          </a:p>
        </p:txBody>
      </p:sp>
      <p:sp>
        <p:nvSpPr>
          <p:cNvPr id="35846" name="标题 1"/>
          <p:cNvSpPr>
            <a:spLocks/>
          </p:cNvSpPr>
          <p:nvPr/>
        </p:nvSpPr>
        <p:spPr bwMode="auto">
          <a:xfrm>
            <a:off x="425574" y="2246784"/>
            <a:ext cx="7386638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 u="none" dirty="0">
                <a:solidFill>
                  <a:srgbClr val="007D7A"/>
                </a:solidFill>
              </a:rPr>
              <a:t>流水线方式</a:t>
            </a:r>
          </a:p>
        </p:txBody>
      </p:sp>
      <p:sp>
        <p:nvSpPr>
          <p:cNvPr id="35847" name="内容占位符 2"/>
          <p:cNvSpPr>
            <a:spLocks/>
          </p:cNvSpPr>
          <p:nvPr/>
        </p:nvSpPr>
        <p:spPr bwMode="auto">
          <a:xfrm>
            <a:off x="179512" y="2932584"/>
            <a:ext cx="684076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客户端在没有收到前一个响应时就能够发出新的请求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；客户端</a:t>
            </a:r>
            <a:r>
              <a:rPr lang="zh-CN" altLang="en-US" sz="2000" u="none" dirty="0">
                <a:solidFill>
                  <a:srgbClr val="1A3868"/>
                </a:solidFill>
              </a:rPr>
              <a:t>的请求可以</a:t>
            </a:r>
            <a:r>
              <a:rPr lang="zh-CN" altLang="en-US" sz="2000" u="none" dirty="0">
                <a:solidFill>
                  <a:srgbClr val="C00000"/>
                </a:solidFill>
              </a:rPr>
              <a:t>像流水线作业一样</a:t>
            </a:r>
            <a:r>
              <a:rPr lang="zh-CN" altLang="en-US" sz="2000" u="none" dirty="0">
                <a:solidFill>
                  <a:srgbClr val="1A3868"/>
                </a:solidFill>
              </a:rPr>
              <a:t>，连续地发送到服务器端，服务器端可以连续地发送应答报文；访问所有的对象只需花费</a:t>
            </a:r>
            <a:r>
              <a:rPr lang="en-US" altLang="zh-CN" sz="2000" u="none" dirty="0">
                <a:solidFill>
                  <a:srgbClr val="1A3868"/>
                </a:solidFill>
              </a:rPr>
              <a:t>1</a:t>
            </a:r>
            <a:r>
              <a:rPr lang="zh-CN" altLang="en-US" sz="2000" u="none" dirty="0">
                <a:solidFill>
                  <a:srgbClr val="1A3868"/>
                </a:solidFill>
              </a:rPr>
              <a:t>个</a:t>
            </a:r>
            <a:r>
              <a:rPr lang="en-US" altLang="zh-CN" sz="2000" u="none" dirty="0">
                <a:solidFill>
                  <a:srgbClr val="1A3868"/>
                </a:solidFill>
              </a:rPr>
              <a:t>RTT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时间</a:t>
            </a:r>
            <a:r>
              <a:rPr lang="zh-CN" altLang="en-US" sz="2000" u="none" dirty="0">
                <a:solidFill>
                  <a:srgbClr val="1A3868"/>
                </a:solidFill>
              </a:rPr>
              <a:t>。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1560" y="4372744"/>
            <a:ext cx="5832648" cy="51782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2000" u="none" dirty="0" smtClean="0">
                <a:solidFill>
                  <a:srgbClr val="FFFF00"/>
                </a:solidFill>
              </a:rPr>
              <a:t>HTTP1.1</a:t>
            </a:r>
            <a:r>
              <a:rPr lang="zh-CN" altLang="en-US" sz="2000" u="none" dirty="0">
                <a:solidFill>
                  <a:srgbClr val="FFFF00"/>
                </a:solidFill>
              </a:rPr>
              <a:t>默认状态是持续连接的流水线工作方式。</a:t>
            </a:r>
          </a:p>
          <a:p>
            <a:pPr eaLnBrk="0" hangingPunct="0">
              <a:spcBef>
                <a:spcPct val="30000"/>
              </a:spcBef>
              <a:defRPr/>
            </a:pPr>
            <a:r>
              <a:rPr lang="en-US" altLang="zh-CN" sz="2000" u="none" dirty="0">
                <a:solidFill>
                  <a:srgbClr val="FFFF00"/>
                </a:solidFill>
              </a:rPr>
              <a:t>	</a:t>
            </a:r>
            <a:endParaRPr lang="zh-CN" altLang="en-US" sz="2000" u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9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/>
      <p:bldP spid="3584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 idx="4294967295"/>
          </p:nvPr>
        </p:nvSpPr>
        <p:spPr>
          <a:xfrm>
            <a:off x="333375" y="757238"/>
            <a:ext cx="6110288" cy="590550"/>
          </a:xfrm>
        </p:spPr>
        <p:txBody>
          <a:bodyPr/>
          <a:lstStyle/>
          <a:p>
            <a:pPr algn="l" eaLnBrk="1" hangingPunct="1"/>
            <a:r>
              <a:rPr lang="zh-CN" altLang="en-US" sz="2400" kern="1200" dirty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串行和并行</a:t>
            </a:r>
            <a:r>
              <a:rPr lang="en-US" altLang="zh-CN" sz="2400" kern="1200" dirty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TCP</a:t>
            </a:r>
            <a:r>
              <a:rPr lang="zh-CN" altLang="en-US" sz="2400" kern="1200" dirty="0">
                <a:solidFill>
                  <a:srgbClr val="007D7A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连接</a:t>
            </a:r>
          </a:p>
        </p:txBody>
      </p:sp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179512" y="1780456"/>
            <a:ext cx="6332537" cy="2295922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默认方式下，大部分浏览器打开</a:t>
            </a:r>
            <a:r>
              <a:rPr lang="en-US" altLang="zh-CN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5~10</a:t>
            </a:r>
            <a:r>
              <a:rPr lang="zh-CN" altLang="en-US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个并行的</a:t>
            </a:r>
            <a:r>
              <a:rPr lang="en-US" altLang="zh-CN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zh-CN" altLang="en-US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连接，每个连接处理一个请求</a:t>
            </a:r>
            <a:r>
              <a:rPr lang="en-US" altLang="zh-CN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响应</a:t>
            </a:r>
            <a:r>
              <a:rPr lang="zh-CN" altLang="en-US" sz="22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事务；</a:t>
            </a:r>
            <a:endParaRPr lang="zh-CN" altLang="en-US" sz="2200" b="1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2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用户</a:t>
            </a:r>
            <a:r>
              <a:rPr lang="zh-CN" altLang="en-US" sz="22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可以设置浏览器以控制</a:t>
            </a:r>
            <a:r>
              <a:rPr lang="zh-CN" altLang="en-US" sz="22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并行度。</a:t>
            </a:r>
            <a:endParaRPr lang="en-US" altLang="zh-CN" sz="2200" b="1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2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标题 1"/>
          <p:cNvSpPr>
            <a:spLocks noGrp="1"/>
          </p:cNvSpPr>
          <p:nvPr>
            <p:ph type="title" idx="4294967295"/>
          </p:nvPr>
        </p:nvSpPr>
        <p:spPr>
          <a:xfrm>
            <a:off x="261938" y="722313"/>
            <a:ext cx="6110287" cy="482600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五、</a:t>
            </a:r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报文格式</a:t>
            </a:r>
          </a:p>
        </p:txBody>
      </p:sp>
      <p:sp>
        <p:nvSpPr>
          <p:cNvPr id="389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892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8924" name="内容占位符 2"/>
          <p:cNvSpPr>
            <a:spLocks/>
          </p:cNvSpPr>
          <p:nvPr/>
        </p:nvSpPr>
        <p:spPr bwMode="auto">
          <a:xfrm>
            <a:off x="250825" y="2212975"/>
            <a:ext cx="2592388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endParaRPr lang="zh-CN" altLang="en-US" sz="2600" u="none">
              <a:solidFill>
                <a:schemeClr val="tx1"/>
              </a:solidFill>
            </a:endParaRPr>
          </a:p>
        </p:txBody>
      </p:sp>
      <p:sp>
        <p:nvSpPr>
          <p:cNvPr id="8" name="Rectangle 37"/>
          <p:cNvSpPr txBox="1">
            <a:spLocks noChangeArrowheads="1"/>
          </p:cNvSpPr>
          <p:nvPr/>
        </p:nvSpPr>
        <p:spPr>
          <a:xfrm>
            <a:off x="467544" y="1420416"/>
            <a:ext cx="6048672" cy="3053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6732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26732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267326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267326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7326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有两类报文：</a:t>
            </a:r>
          </a:p>
          <a:p>
            <a:pPr eaLnBrk="1" hangingPunct="1"/>
            <a:r>
              <a:rPr lang="zh-CN" altLang="en-US" sz="2200" u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请求报文</a:t>
            </a: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从客户向服务器发送请求报文。</a:t>
            </a:r>
          </a:p>
          <a:p>
            <a:pPr eaLnBrk="1" hangingPunct="1"/>
            <a:r>
              <a:rPr lang="zh-CN" altLang="en-US" sz="2200" u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响应报文</a:t>
            </a: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从服务器到客户的回答。</a:t>
            </a:r>
          </a:p>
          <a:p>
            <a:pPr eaLnBrk="1" hangingPunct="1"/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由于 </a:t>
            </a: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是面向文本的</a:t>
            </a: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(text-oriented)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，因此在报文中的每一个字段都是一些 </a:t>
            </a:r>
            <a:r>
              <a:rPr lang="en-US" altLang="zh-CN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ASCII </a:t>
            </a:r>
            <a:r>
              <a:rPr lang="zh-CN" altLang="en-US" sz="2200" u="none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码串，因而每个字段的长度都是不确定的。</a:t>
            </a:r>
          </a:p>
        </p:txBody>
      </p:sp>
    </p:spTree>
    <p:extLst>
      <p:ext uri="{BB962C8B-B14F-4D97-AF65-F5344CB8AC3E}">
        <p14:creationId xmlns:p14="http://schemas.microsoft.com/office/powerpoint/2010/main" val="42506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752310"/>
              </p:ext>
            </p:extLst>
          </p:nvPr>
        </p:nvGraphicFramePr>
        <p:xfrm>
          <a:off x="323528" y="916360"/>
          <a:ext cx="5976938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0" name="Visio" r:id="rId4" imgW="3933063" imgH="2754630" progId="Visio.Drawing.11">
                  <p:embed/>
                </p:oleObj>
              </mc:Choice>
              <mc:Fallback>
                <p:oleObj name="Visio" r:id="rId4" imgW="3933063" imgH="2754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916360"/>
                        <a:ext cx="5976938" cy="383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内容占位符 2"/>
          <p:cNvSpPr>
            <a:spLocks noGrp="1"/>
          </p:cNvSpPr>
          <p:nvPr>
            <p:ph idx="4294967295"/>
          </p:nvPr>
        </p:nvSpPr>
        <p:spPr>
          <a:xfrm>
            <a:off x="2268216" y="1132260"/>
            <a:ext cx="3960812" cy="50323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请求报文的发送过程与结构</a:t>
            </a:r>
          </a:p>
        </p:txBody>
      </p:sp>
      <p:sp>
        <p:nvSpPr>
          <p:cNvPr id="38922" name="Rectangle 2"/>
          <p:cNvSpPr>
            <a:spLocks noChangeArrowheads="1"/>
          </p:cNvSpPr>
          <p:nvPr/>
        </p:nvSpPr>
        <p:spPr bwMode="auto">
          <a:xfrm>
            <a:off x="72703" y="-28855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8923" name="Rectangle 7"/>
          <p:cNvSpPr>
            <a:spLocks noChangeArrowheads="1"/>
          </p:cNvSpPr>
          <p:nvPr/>
        </p:nvSpPr>
        <p:spPr bwMode="auto">
          <a:xfrm>
            <a:off x="72703" y="-28855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38924" name="内容占位符 2"/>
          <p:cNvSpPr>
            <a:spLocks/>
          </p:cNvSpPr>
          <p:nvPr/>
        </p:nvSpPr>
        <p:spPr bwMode="auto">
          <a:xfrm>
            <a:off x="323528" y="1924422"/>
            <a:ext cx="2592388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endParaRPr lang="zh-CN" altLang="en-US" sz="2600" u="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1"/>
          <p:cNvSpPr>
            <a:spLocks noChangeArrowheads="1"/>
          </p:cNvSpPr>
          <p:nvPr/>
        </p:nvSpPr>
        <p:spPr bwMode="auto">
          <a:xfrm>
            <a:off x="1984531" y="2548435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4995" name="Rectangle 43"/>
          <p:cNvSpPr>
            <a:spLocks noChangeArrowheads="1"/>
          </p:cNvSpPr>
          <p:nvPr/>
        </p:nvSpPr>
        <p:spPr bwMode="auto">
          <a:xfrm>
            <a:off x="1984531" y="1936264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4996" name="Rectangle 34"/>
          <p:cNvSpPr>
            <a:spLocks noChangeArrowheads="1"/>
          </p:cNvSpPr>
          <p:nvPr/>
        </p:nvSpPr>
        <p:spPr bwMode="auto">
          <a:xfrm>
            <a:off x="1984531" y="1631370"/>
            <a:ext cx="3612816" cy="30489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4997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73" y="633095"/>
            <a:ext cx="5862913" cy="63003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的报文结构（请求报文） </a:t>
            </a:r>
          </a:p>
        </p:txBody>
      </p:sp>
      <p:sp>
        <p:nvSpPr>
          <p:cNvPr id="84998" name="Rectangle 23"/>
          <p:cNvSpPr>
            <a:spLocks noChangeArrowheads="1"/>
          </p:cNvSpPr>
          <p:nvPr/>
        </p:nvSpPr>
        <p:spPr bwMode="auto">
          <a:xfrm>
            <a:off x="3676882" y="2555580"/>
            <a:ext cx="667625" cy="29179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4999" name="Rectangle 24"/>
          <p:cNvSpPr>
            <a:spLocks noChangeArrowheads="1"/>
          </p:cNvSpPr>
          <p:nvPr/>
        </p:nvSpPr>
        <p:spPr bwMode="auto">
          <a:xfrm>
            <a:off x="1989309" y="2868810"/>
            <a:ext cx="684344" cy="29060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0" name="Rectangle 25"/>
          <p:cNvSpPr>
            <a:spLocks noChangeArrowheads="1"/>
          </p:cNvSpPr>
          <p:nvPr/>
        </p:nvSpPr>
        <p:spPr bwMode="auto">
          <a:xfrm>
            <a:off x="3676882" y="1943410"/>
            <a:ext cx="667625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1" name="Rectangle 26"/>
          <p:cNvSpPr>
            <a:spLocks noChangeArrowheads="1"/>
          </p:cNvSpPr>
          <p:nvPr/>
        </p:nvSpPr>
        <p:spPr bwMode="auto">
          <a:xfrm>
            <a:off x="3258869" y="2555580"/>
            <a:ext cx="90768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2" name="Rectangle 27"/>
          <p:cNvSpPr>
            <a:spLocks noChangeArrowheads="1"/>
          </p:cNvSpPr>
          <p:nvPr/>
        </p:nvSpPr>
        <p:spPr bwMode="auto">
          <a:xfrm>
            <a:off x="3258870" y="1943410"/>
            <a:ext cx="83602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3" name="Line 28"/>
          <p:cNvSpPr>
            <a:spLocks noChangeShapeType="1"/>
          </p:cNvSpPr>
          <p:nvPr/>
        </p:nvSpPr>
        <p:spPr bwMode="auto">
          <a:xfrm>
            <a:off x="3154964" y="2548435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4" name="Line 29"/>
          <p:cNvSpPr>
            <a:spLocks noChangeShapeType="1"/>
          </p:cNvSpPr>
          <p:nvPr/>
        </p:nvSpPr>
        <p:spPr bwMode="auto">
          <a:xfrm>
            <a:off x="3676881" y="2548435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5" name="Line 30"/>
          <p:cNvSpPr>
            <a:spLocks noChangeShapeType="1"/>
          </p:cNvSpPr>
          <p:nvPr/>
        </p:nvSpPr>
        <p:spPr bwMode="auto">
          <a:xfrm>
            <a:off x="3258869" y="2548435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6" name="Rectangle 31"/>
          <p:cNvSpPr>
            <a:spLocks noChangeArrowheads="1"/>
          </p:cNvSpPr>
          <p:nvPr/>
        </p:nvSpPr>
        <p:spPr bwMode="auto">
          <a:xfrm>
            <a:off x="4908225" y="1638516"/>
            <a:ext cx="68912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7" name="Rectangle 32"/>
          <p:cNvSpPr>
            <a:spLocks noChangeArrowheads="1"/>
          </p:cNvSpPr>
          <p:nvPr/>
        </p:nvSpPr>
        <p:spPr bwMode="auto">
          <a:xfrm>
            <a:off x="3906191" y="1638516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8" name="Rectangle 33"/>
          <p:cNvSpPr>
            <a:spLocks noChangeArrowheads="1"/>
          </p:cNvSpPr>
          <p:nvPr/>
        </p:nvSpPr>
        <p:spPr bwMode="auto">
          <a:xfrm>
            <a:off x="2904157" y="1638516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09" name="Text Box 35"/>
          <p:cNvSpPr txBox="1">
            <a:spLocks noChangeArrowheads="1"/>
          </p:cNvSpPr>
          <p:nvPr/>
        </p:nvSpPr>
        <p:spPr bwMode="auto">
          <a:xfrm>
            <a:off x="2113518" y="1623033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方   法</a:t>
            </a:r>
          </a:p>
        </p:txBody>
      </p:sp>
      <p:sp>
        <p:nvSpPr>
          <p:cNvPr id="85010" name="Line 36"/>
          <p:cNvSpPr>
            <a:spLocks noChangeShapeType="1"/>
          </p:cNvSpPr>
          <p:nvPr/>
        </p:nvSpPr>
        <p:spPr bwMode="auto">
          <a:xfrm>
            <a:off x="2904157" y="163137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1" name="Line 37"/>
          <p:cNvSpPr>
            <a:spLocks noChangeShapeType="1"/>
          </p:cNvSpPr>
          <p:nvPr/>
        </p:nvSpPr>
        <p:spPr bwMode="auto">
          <a:xfrm>
            <a:off x="2987759" y="163137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2" name="Line 38"/>
          <p:cNvSpPr>
            <a:spLocks noChangeShapeType="1"/>
          </p:cNvSpPr>
          <p:nvPr/>
        </p:nvSpPr>
        <p:spPr bwMode="auto">
          <a:xfrm>
            <a:off x="3906190" y="163137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3" name="Line 39"/>
          <p:cNvSpPr>
            <a:spLocks noChangeShapeType="1"/>
          </p:cNvSpPr>
          <p:nvPr/>
        </p:nvSpPr>
        <p:spPr bwMode="auto">
          <a:xfrm>
            <a:off x="3989793" y="163137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4" name="Line 40"/>
          <p:cNvSpPr>
            <a:spLocks noChangeShapeType="1"/>
          </p:cNvSpPr>
          <p:nvPr/>
        </p:nvSpPr>
        <p:spPr bwMode="auto">
          <a:xfrm>
            <a:off x="4908225" y="163137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5" name="Text Box 41"/>
          <p:cNvSpPr txBox="1">
            <a:spLocks noChangeArrowheads="1"/>
          </p:cNvSpPr>
          <p:nvPr/>
        </p:nvSpPr>
        <p:spPr bwMode="auto">
          <a:xfrm>
            <a:off x="3147798" y="1623033"/>
            <a:ext cx="536303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</a:p>
        </p:txBody>
      </p:sp>
      <p:sp>
        <p:nvSpPr>
          <p:cNvPr id="85016" name="Text Box 42"/>
          <p:cNvSpPr txBox="1">
            <a:spLocks noChangeArrowheads="1"/>
          </p:cNvSpPr>
          <p:nvPr/>
        </p:nvSpPr>
        <p:spPr bwMode="auto">
          <a:xfrm>
            <a:off x="4085338" y="1623033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   本</a:t>
            </a:r>
          </a:p>
        </p:txBody>
      </p:sp>
      <p:sp>
        <p:nvSpPr>
          <p:cNvPr id="85017" name="Text Box 44"/>
          <p:cNvSpPr txBox="1">
            <a:spLocks noChangeArrowheads="1"/>
          </p:cNvSpPr>
          <p:nvPr/>
        </p:nvSpPr>
        <p:spPr bwMode="auto">
          <a:xfrm>
            <a:off x="1990501" y="1932691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5018" name="Line 45"/>
          <p:cNvSpPr>
            <a:spLocks noChangeShapeType="1"/>
          </p:cNvSpPr>
          <p:nvPr/>
        </p:nvSpPr>
        <p:spPr bwMode="auto">
          <a:xfrm>
            <a:off x="3154964" y="1936264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19" name="Line 46"/>
          <p:cNvSpPr>
            <a:spLocks noChangeShapeType="1"/>
          </p:cNvSpPr>
          <p:nvPr/>
        </p:nvSpPr>
        <p:spPr bwMode="auto">
          <a:xfrm>
            <a:off x="3676881" y="1936264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20" name="Text Box 47"/>
          <p:cNvSpPr txBox="1">
            <a:spLocks noChangeArrowheads="1"/>
          </p:cNvSpPr>
          <p:nvPr/>
        </p:nvSpPr>
        <p:spPr bwMode="auto">
          <a:xfrm>
            <a:off x="4517682" y="2244731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85021" name="Line 48"/>
          <p:cNvSpPr>
            <a:spLocks noChangeShapeType="1"/>
          </p:cNvSpPr>
          <p:nvPr/>
        </p:nvSpPr>
        <p:spPr bwMode="auto">
          <a:xfrm>
            <a:off x="3258869" y="1936264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22" name="Text Box 49"/>
          <p:cNvSpPr txBox="1">
            <a:spLocks noChangeArrowheads="1"/>
          </p:cNvSpPr>
          <p:nvPr/>
        </p:nvSpPr>
        <p:spPr bwMode="auto">
          <a:xfrm>
            <a:off x="3100026" y="1933882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5023" name="Text Box 50"/>
          <p:cNvSpPr txBox="1">
            <a:spLocks noChangeArrowheads="1"/>
          </p:cNvSpPr>
          <p:nvPr/>
        </p:nvSpPr>
        <p:spPr bwMode="auto">
          <a:xfrm>
            <a:off x="3350832" y="1938646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5024" name="Text Box 52"/>
          <p:cNvSpPr txBox="1">
            <a:spLocks noChangeArrowheads="1"/>
          </p:cNvSpPr>
          <p:nvPr/>
        </p:nvSpPr>
        <p:spPr bwMode="auto">
          <a:xfrm>
            <a:off x="1986919" y="2538906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5025" name="Text Box 53"/>
          <p:cNvSpPr txBox="1">
            <a:spLocks noChangeArrowheads="1"/>
          </p:cNvSpPr>
          <p:nvPr/>
        </p:nvSpPr>
        <p:spPr bwMode="auto">
          <a:xfrm>
            <a:off x="3368747" y="2548434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5026" name="Text Box 54"/>
          <p:cNvSpPr txBox="1">
            <a:spLocks noChangeArrowheads="1"/>
          </p:cNvSpPr>
          <p:nvPr/>
        </p:nvSpPr>
        <p:spPr bwMode="auto">
          <a:xfrm>
            <a:off x="3071362" y="3012922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5027" name="Text Box 55"/>
          <p:cNvSpPr txBox="1">
            <a:spLocks noChangeArrowheads="1"/>
          </p:cNvSpPr>
          <p:nvPr/>
        </p:nvSpPr>
        <p:spPr bwMode="auto">
          <a:xfrm rot="-5400000">
            <a:off x="2547900" y="2264828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85028" name="AutoShape 56"/>
          <p:cNvSpPr>
            <a:spLocks/>
          </p:cNvSpPr>
          <p:nvPr/>
        </p:nvSpPr>
        <p:spPr bwMode="auto">
          <a:xfrm>
            <a:off x="4397056" y="1975567"/>
            <a:ext cx="167205" cy="878952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29" name="Rectangle 57"/>
          <p:cNvSpPr>
            <a:spLocks noChangeArrowheads="1"/>
          </p:cNvSpPr>
          <p:nvPr/>
        </p:nvSpPr>
        <p:spPr bwMode="auto">
          <a:xfrm>
            <a:off x="1984531" y="3159413"/>
            <a:ext cx="3759717" cy="68839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0" name="Text Box 58"/>
          <p:cNvSpPr txBox="1">
            <a:spLocks noChangeArrowheads="1"/>
          </p:cNvSpPr>
          <p:nvPr/>
        </p:nvSpPr>
        <p:spPr bwMode="auto">
          <a:xfrm>
            <a:off x="3373218" y="3378728"/>
            <a:ext cx="91461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实体主体</a:t>
            </a:r>
          </a:p>
        </p:txBody>
      </p:sp>
      <p:sp>
        <p:nvSpPr>
          <p:cNvPr id="85031" name="Text Box 59"/>
          <p:cNvSpPr txBox="1">
            <a:spLocks noChangeArrowheads="1"/>
          </p:cNvSpPr>
          <p:nvPr/>
        </p:nvSpPr>
        <p:spPr bwMode="auto">
          <a:xfrm>
            <a:off x="5569878" y="1623033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请求行</a:t>
            </a:r>
          </a:p>
        </p:txBody>
      </p:sp>
      <p:sp>
        <p:nvSpPr>
          <p:cNvPr id="85032" name="Line 60"/>
          <p:cNvSpPr>
            <a:spLocks noChangeShapeType="1"/>
          </p:cNvSpPr>
          <p:nvPr/>
        </p:nvSpPr>
        <p:spPr bwMode="auto">
          <a:xfrm>
            <a:off x="1984531" y="2242349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3" name="Line 61"/>
          <p:cNvSpPr>
            <a:spLocks noChangeShapeType="1"/>
          </p:cNvSpPr>
          <p:nvPr/>
        </p:nvSpPr>
        <p:spPr bwMode="auto">
          <a:xfrm>
            <a:off x="1984531" y="2854518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4" name="Line 62"/>
          <p:cNvSpPr>
            <a:spLocks noChangeShapeType="1"/>
          </p:cNvSpPr>
          <p:nvPr/>
        </p:nvSpPr>
        <p:spPr bwMode="auto">
          <a:xfrm>
            <a:off x="2673653" y="2854518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5" name="Line 63"/>
          <p:cNvSpPr>
            <a:spLocks noChangeShapeType="1"/>
          </p:cNvSpPr>
          <p:nvPr/>
        </p:nvSpPr>
        <p:spPr bwMode="auto">
          <a:xfrm>
            <a:off x="4344506" y="2242349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6" name="Text Box 64"/>
          <p:cNvSpPr txBox="1">
            <a:spLocks noChangeArrowheads="1"/>
          </p:cNvSpPr>
          <p:nvPr/>
        </p:nvSpPr>
        <p:spPr bwMode="auto">
          <a:xfrm>
            <a:off x="3162130" y="1135917"/>
            <a:ext cx="52668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空格</a:t>
            </a:r>
          </a:p>
        </p:txBody>
      </p:sp>
      <p:sp>
        <p:nvSpPr>
          <p:cNvPr id="85037" name="Text Box 65"/>
          <p:cNvSpPr txBox="1">
            <a:spLocks noChangeArrowheads="1"/>
          </p:cNvSpPr>
          <p:nvPr/>
        </p:nvSpPr>
        <p:spPr bwMode="auto">
          <a:xfrm>
            <a:off x="4619199" y="1135917"/>
            <a:ext cx="91461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回车换行</a:t>
            </a:r>
          </a:p>
        </p:txBody>
      </p:sp>
      <p:sp>
        <p:nvSpPr>
          <p:cNvPr id="85038" name="Line 66"/>
          <p:cNvSpPr>
            <a:spLocks noChangeShapeType="1"/>
          </p:cNvSpPr>
          <p:nvPr/>
        </p:nvSpPr>
        <p:spPr bwMode="auto">
          <a:xfrm>
            <a:off x="3620749" y="1401508"/>
            <a:ext cx="306940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39" name="Line 67"/>
          <p:cNvSpPr>
            <a:spLocks noChangeShapeType="1"/>
          </p:cNvSpPr>
          <p:nvPr/>
        </p:nvSpPr>
        <p:spPr bwMode="auto">
          <a:xfrm flipH="1">
            <a:off x="2924460" y="1401508"/>
            <a:ext cx="334409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40" name="Line 68"/>
          <p:cNvSpPr>
            <a:spLocks noChangeShapeType="1"/>
          </p:cNvSpPr>
          <p:nvPr/>
        </p:nvSpPr>
        <p:spPr bwMode="auto">
          <a:xfrm>
            <a:off x="5068264" y="1401508"/>
            <a:ext cx="167205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41" name="Line 69"/>
          <p:cNvSpPr>
            <a:spLocks noChangeShapeType="1"/>
          </p:cNvSpPr>
          <p:nvPr/>
        </p:nvSpPr>
        <p:spPr bwMode="auto">
          <a:xfrm>
            <a:off x="3342472" y="2548435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42" name="Line 70"/>
          <p:cNvSpPr>
            <a:spLocks noChangeShapeType="1"/>
          </p:cNvSpPr>
          <p:nvPr/>
        </p:nvSpPr>
        <p:spPr bwMode="auto">
          <a:xfrm>
            <a:off x="3342472" y="1936264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5043" name="Text Box 71"/>
          <p:cNvSpPr txBox="1">
            <a:spLocks noChangeArrowheads="1"/>
          </p:cNvSpPr>
          <p:nvPr/>
        </p:nvSpPr>
        <p:spPr bwMode="auto">
          <a:xfrm>
            <a:off x="3100026" y="2549625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5044" name="Text Box 72"/>
          <p:cNvSpPr txBox="1">
            <a:spLocks noChangeArrowheads="1"/>
          </p:cNvSpPr>
          <p:nvPr/>
        </p:nvSpPr>
        <p:spPr bwMode="auto">
          <a:xfrm>
            <a:off x="4877172" y="1623033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5045" name="Text Box 73"/>
          <p:cNvSpPr txBox="1">
            <a:spLocks noChangeArrowheads="1"/>
          </p:cNvSpPr>
          <p:nvPr/>
        </p:nvSpPr>
        <p:spPr bwMode="auto">
          <a:xfrm>
            <a:off x="3687630" y="2554389"/>
            <a:ext cx="72129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5046" name="Text Box 74"/>
          <p:cNvSpPr txBox="1">
            <a:spLocks noChangeArrowheads="1"/>
          </p:cNvSpPr>
          <p:nvPr/>
        </p:nvSpPr>
        <p:spPr bwMode="auto">
          <a:xfrm>
            <a:off x="3692408" y="1946983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5047" name="Text Box 75"/>
          <p:cNvSpPr txBox="1">
            <a:spLocks noChangeArrowheads="1"/>
          </p:cNvSpPr>
          <p:nvPr/>
        </p:nvSpPr>
        <p:spPr bwMode="auto">
          <a:xfrm>
            <a:off x="1986920" y="2848564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5048" name="Text Box 131"/>
          <p:cNvSpPr txBox="1">
            <a:spLocks noChangeArrowheads="1"/>
          </p:cNvSpPr>
          <p:nvPr/>
        </p:nvSpPr>
        <p:spPr bwMode="auto">
          <a:xfrm>
            <a:off x="755576" y="4013355"/>
            <a:ext cx="6332761" cy="68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报文由三个部分组成，即</a:t>
            </a:r>
            <a:r>
              <a:rPr lang="zh-CN" altLang="en-US" sz="2000" u="none" dirty="0">
                <a:solidFill>
                  <a:srgbClr val="C00000"/>
                </a:solidFill>
                <a:ea typeface="黑体" pitchFamily="2" charset="-122"/>
              </a:rPr>
              <a:t>开始行</a:t>
            </a:r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、</a:t>
            </a:r>
            <a:r>
              <a:rPr lang="zh-CN" altLang="en-US" sz="2000" u="none" dirty="0">
                <a:solidFill>
                  <a:srgbClr val="C00000"/>
                </a:solidFill>
                <a:ea typeface="黑体" pitchFamily="2" charset="-122"/>
              </a:rPr>
              <a:t>首部行</a:t>
            </a:r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和</a:t>
            </a:r>
            <a:r>
              <a:rPr lang="zh-CN" altLang="en-US" sz="2000" u="none" dirty="0">
                <a:solidFill>
                  <a:srgbClr val="C00000"/>
                </a:solidFill>
                <a:ea typeface="黑体" pitchFamily="2" charset="-122"/>
              </a:rPr>
              <a:t>实体主体</a:t>
            </a:r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。</a:t>
            </a:r>
          </a:p>
          <a:p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在请求报文中，开始行就是</a:t>
            </a:r>
            <a:r>
              <a:rPr lang="zh-CN" altLang="en-US" sz="2000" u="none" dirty="0">
                <a:solidFill>
                  <a:srgbClr val="C00000"/>
                </a:solidFill>
                <a:ea typeface="黑体" pitchFamily="2" charset="-122"/>
              </a:rPr>
              <a:t>请求行</a:t>
            </a:r>
            <a:r>
              <a:rPr lang="zh-CN" altLang="en-US" sz="2000" u="none" dirty="0">
                <a:solidFill>
                  <a:srgbClr val="333399"/>
                </a:solidFill>
                <a:ea typeface="黑体" pitchFamily="2" charset="-122"/>
              </a:rPr>
              <a:t>。</a:t>
            </a:r>
          </a:p>
        </p:txBody>
      </p:sp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848733" y="1568247"/>
            <a:ext cx="5920241" cy="432331"/>
            <a:chOff x="236" y="1026"/>
            <a:chExt cx="4957" cy="363"/>
          </a:xfrm>
        </p:grpSpPr>
        <p:sp>
          <p:nvSpPr>
            <p:cNvPr id="85050" name="Rectangle 132"/>
            <p:cNvSpPr>
              <a:spLocks noChangeArrowheads="1"/>
            </p:cNvSpPr>
            <p:nvPr/>
          </p:nvSpPr>
          <p:spPr bwMode="auto">
            <a:xfrm>
              <a:off x="1111" y="1026"/>
              <a:ext cx="4082" cy="363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5051" name="Text Box 133"/>
            <p:cNvSpPr txBox="1">
              <a:spLocks noChangeArrowheads="1"/>
            </p:cNvSpPr>
            <p:nvPr/>
          </p:nvSpPr>
          <p:spPr bwMode="auto">
            <a:xfrm>
              <a:off x="236" y="1027"/>
              <a:ext cx="839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112" u="none" dirty="0">
                  <a:solidFill>
                    <a:srgbClr val="333399"/>
                  </a:solidFill>
                  <a:ea typeface="黑体" pitchFamily="2" charset="-122"/>
                </a:rPr>
                <a:t>开始行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9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 idx="4294967295"/>
          </p:nvPr>
        </p:nvSpPr>
        <p:spPr>
          <a:xfrm>
            <a:off x="395288" y="678648"/>
            <a:ext cx="6110287" cy="750888"/>
          </a:xfrm>
        </p:spPr>
        <p:txBody>
          <a:bodyPr/>
          <a:lstStyle/>
          <a:p>
            <a:pPr algn="l" eaLnBrk="1" hangingPunct="1"/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W3C-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万维网联盟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184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428596" y="1358098"/>
            <a:ext cx="6591676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u="none" dirty="0">
                <a:solidFill>
                  <a:srgbClr val="1A3868"/>
                </a:solidFill>
              </a:rPr>
              <a:t>World Wide Web Consortium</a:t>
            </a:r>
            <a:r>
              <a:rPr lang="zh-CN" altLang="en-US" sz="2000" u="none" dirty="0">
                <a:solidFill>
                  <a:srgbClr val="1A3868"/>
                </a:solidFill>
              </a:rPr>
              <a:t>，又称</a:t>
            </a:r>
            <a:r>
              <a:rPr lang="en-US" altLang="zh-CN" sz="2000" u="none" dirty="0">
                <a:solidFill>
                  <a:srgbClr val="C00000"/>
                </a:solidFill>
              </a:rPr>
              <a:t>W3C</a:t>
            </a:r>
            <a:r>
              <a:rPr lang="zh-CN" altLang="en-US" sz="2000" u="none" dirty="0">
                <a:solidFill>
                  <a:srgbClr val="C00000"/>
                </a:solidFill>
              </a:rPr>
              <a:t>理事会</a:t>
            </a:r>
            <a:r>
              <a:rPr lang="zh-CN" altLang="en-US" sz="2000" u="none" dirty="0">
                <a:solidFill>
                  <a:srgbClr val="1A3868"/>
                </a:solidFill>
              </a:rPr>
              <a:t>，</a:t>
            </a:r>
            <a:r>
              <a:rPr lang="zh-CN" altLang="en-US" sz="2000" u="none" dirty="0">
                <a:solidFill>
                  <a:srgbClr val="C00000"/>
                </a:solidFill>
              </a:rPr>
              <a:t>万维网联盟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。创建</a:t>
            </a:r>
            <a:r>
              <a:rPr lang="zh-CN" altLang="en-US" sz="2000" u="none" dirty="0">
                <a:solidFill>
                  <a:srgbClr val="1A3868"/>
                </a:solidFill>
              </a:rPr>
              <a:t>于</a:t>
            </a:r>
            <a:r>
              <a:rPr lang="en-US" altLang="zh-CN" sz="2000" u="none" dirty="0">
                <a:solidFill>
                  <a:srgbClr val="1A3868"/>
                </a:solidFill>
              </a:rPr>
              <a:t>1994</a:t>
            </a:r>
            <a:r>
              <a:rPr lang="zh-CN" altLang="en-US" sz="2000" u="none" dirty="0">
                <a:solidFill>
                  <a:srgbClr val="1A3868"/>
                </a:solidFill>
              </a:rPr>
              <a:t>年，是</a:t>
            </a:r>
            <a:r>
              <a:rPr lang="en-US" altLang="zh-CN" sz="2000" u="none" dirty="0">
                <a:solidFill>
                  <a:srgbClr val="1A3868"/>
                </a:solidFill>
              </a:rPr>
              <a:t>Web</a:t>
            </a:r>
            <a:r>
              <a:rPr lang="zh-CN" altLang="en-US" sz="2000" u="none" dirty="0">
                <a:solidFill>
                  <a:srgbClr val="1A3868"/>
                </a:solidFill>
              </a:rPr>
              <a:t>技术领域最具权威和影响力的国际中立性技术标准机构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。</a:t>
            </a:r>
            <a:endParaRPr lang="en-US" altLang="zh-CN" sz="2000" u="none" dirty="0" smtClean="0">
              <a:solidFill>
                <a:srgbClr val="1A3868"/>
              </a:solidFill>
            </a:endParaRPr>
          </a:p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 smtClean="0">
                <a:solidFill>
                  <a:srgbClr val="1A3868"/>
                </a:solidFill>
              </a:rPr>
              <a:t>到</a:t>
            </a:r>
            <a:r>
              <a:rPr lang="zh-CN" altLang="en-US" sz="2000" u="none" dirty="0">
                <a:solidFill>
                  <a:srgbClr val="1A3868"/>
                </a:solidFill>
              </a:rPr>
              <a:t>目前为止，</a:t>
            </a:r>
            <a:r>
              <a:rPr lang="en-US" altLang="zh-CN" sz="2000" u="none" dirty="0">
                <a:solidFill>
                  <a:srgbClr val="1A3868"/>
                </a:solidFill>
              </a:rPr>
              <a:t>W3C</a:t>
            </a:r>
            <a:r>
              <a:rPr lang="zh-CN" altLang="en-US" sz="2000" u="none" dirty="0">
                <a:solidFill>
                  <a:srgbClr val="1A3868"/>
                </a:solidFill>
              </a:rPr>
              <a:t>已发布了</a:t>
            </a:r>
            <a:r>
              <a:rPr lang="en-US" altLang="zh-CN" sz="2000" u="none" dirty="0">
                <a:solidFill>
                  <a:srgbClr val="1A3868"/>
                </a:solidFill>
              </a:rPr>
              <a:t>200</a:t>
            </a:r>
            <a:r>
              <a:rPr lang="zh-CN" altLang="en-US" sz="2000" u="none" dirty="0">
                <a:solidFill>
                  <a:srgbClr val="1A3868"/>
                </a:solidFill>
              </a:rPr>
              <a:t>多项影响深远的</a:t>
            </a:r>
            <a:r>
              <a:rPr lang="en-US" altLang="zh-CN" sz="2000" u="none" dirty="0">
                <a:solidFill>
                  <a:srgbClr val="1A3868"/>
                </a:solidFill>
              </a:rPr>
              <a:t>Web</a:t>
            </a:r>
            <a:r>
              <a:rPr lang="zh-CN" altLang="en-US" sz="2000" u="none" dirty="0">
                <a:solidFill>
                  <a:srgbClr val="1A3868"/>
                </a:solidFill>
              </a:rPr>
              <a:t>技术标准及实施指南</a:t>
            </a:r>
            <a:r>
              <a:rPr lang="zh-CN" altLang="en-US" sz="2000" u="none" dirty="0" smtClean="0">
                <a:solidFill>
                  <a:srgbClr val="1A3868"/>
                </a:solidFill>
              </a:rPr>
              <a:t>。</a:t>
            </a:r>
            <a:endParaRPr lang="en-US" altLang="zh-CN" sz="2000" u="none" dirty="0" smtClean="0">
              <a:solidFill>
                <a:srgbClr val="1A3868"/>
              </a:solidFill>
            </a:endParaRPr>
          </a:p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u="none" dirty="0">
                <a:solidFill>
                  <a:srgbClr val="1A3868"/>
                </a:solidFill>
              </a:rPr>
              <a:t>2014</a:t>
            </a:r>
            <a:r>
              <a:rPr lang="zh-CN" altLang="en-US" sz="2000" u="none" dirty="0">
                <a:solidFill>
                  <a:srgbClr val="1A3868"/>
                </a:solidFill>
              </a:rPr>
              <a:t>年</a:t>
            </a:r>
            <a:r>
              <a:rPr lang="en-US" altLang="zh-CN" sz="2000" u="none" dirty="0">
                <a:solidFill>
                  <a:srgbClr val="1A3868"/>
                </a:solidFill>
              </a:rPr>
              <a:t>10</a:t>
            </a:r>
            <a:r>
              <a:rPr lang="zh-CN" altLang="en-US" sz="2000" u="none" dirty="0">
                <a:solidFill>
                  <a:srgbClr val="1A3868"/>
                </a:solidFill>
              </a:rPr>
              <a:t>月</a:t>
            </a:r>
            <a:r>
              <a:rPr lang="en-US" altLang="zh-CN" sz="2000" u="none" dirty="0">
                <a:solidFill>
                  <a:srgbClr val="1A3868"/>
                </a:solidFill>
              </a:rPr>
              <a:t>28</a:t>
            </a:r>
            <a:r>
              <a:rPr lang="zh-CN" altLang="en-US" sz="2000" u="none" dirty="0">
                <a:solidFill>
                  <a:srgbClr val="1A3868"/>
                </a:solidFill>
              </a:rPr>
              <a:t>日，</a:t>
            </a:r>
            <a:r>
              <a:rPr lang="en-US" altLang="zh-CN" sz="2000" u="none" dirty="0">
                <a:solidFill>
                  <a:srgbClr val="1A3868"/>
                </a:solidFill>
              </a:rPr>
              <a:t>W3C</a:t>
            </a:r>
            <a:r>
              <a:rPr lang="zh-CN" altLang="en-US" sz="2000" u="none" dirty="0">
                <a:solidFill>
                  <a:srgbClr val="1A3868"/>
                </a:solidFill>
              </a:rPr>
              <a:t>的</a:t>
            </a:r>
            <a:r>
              <a:rPr lang="en-US" altLang="zh-CN" sz="2000" u="none" dirty="0">
                <a:solidFill>
                  <a:srgbClr val="1A3868"/>
                </a:solidFill>
              </a:rPr>
              <a:t>HTML</a:t>
            </a:r>
            <a:r>
              <a:rPr lang="zh-CN" altLang="en-US" sz="2000" u="none" dirty="0">
                <a:solidFill>
                  <a:srgbClr val="1A3868"/>
                </a:solidFill>
              </a:rPr>
              <a:t>工作组正式发布了</a:t>
            </a:r>
            <a:r>
              <a:rPr lang="en-US" altLang="zh-CN" sz="2000" u="none" dirty="0">
                <a:solidFill>
                  <a:srgbClr val="C00000"/>
                </a:solidFill>
              </a:rPr>
              <a:t>HTML5</a:t>
            </a:r>
            <a:r>
              <a:rPr lang="zh-CN" altLang="en-US" sz="2000" u="none" dirty="0">
                <a:solidFill>
                  <a:srgbClr val="1A3868"/>
                </a:solidFill>
              </a:rPr>
              <a:t>的正式推荐标准（</a:t>
            </a:r>
            <a:r>
              <a:rPr lang="en-US" altLang="zh-CN" sz="2000" u="none" dirty="0">
                <a:solidFill>
                  <a:srgbClr val="1A3868"/>
                </a:solidFill>
              </a:rPr>
              <a:t>W3C Recommendation</a:t>
            </a:r>
            <a:r>
              <a:rPr lang="zh-CN" altLang="en-US" sz="2000" u="none" dirty="0">
                <a:solidFill>
                  <a:srgbClr val="1A3868"/>
                </a:solidFill>
              </a:rPr>
              <a:t>）。 </a:t>
            </a:r>
            <a:endParaRPr lang="en-US" altLang="zh-CN" sz="2000" u="none" dirty="0" smtClean="0">
              <a:solidFill>
                <a:srgbClr val="1A3868"/>
              </a:solidFill>
            </a:endParaRPr>
          </a:p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u="none" dirty="0">
                <a:solidFill>
                  <a:srgbClr val="1A3868"/>
                </a:solidFill>
              </a:rPr>
              <a:t>http://www.w3school.com.cn</a:t>
            </a:r>
            <a:endParaRPr lang="zh-CN" altLang="en-US" sz="2000" u="none" dirty="0">
              <a:solidFill>
                <a:srgbClr val="1A3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1984530" y="2542337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984530" y="1930166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984530" y="1625272"/>
            <a:ext cx="3612816" cy="30489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3676881" y="2549482"/>
            <a:ext cx="667625" cy="29179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1989308" y="2862712"/>
            <a:ext cx="684344" cy="29060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3676881" y="1937312"/>
            <a:ext cx="667625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258868" y="2549482"/>
            <a:ext cx="90768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3258869" y="1937312"/>
            <a:ext cx="83602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7" name="Line 11"/>
          <p:cNvSpPr>
            <a:spLocks noChangeShapeType="1"/>
          </p:cNvSpPr>
          <p:nvPr/>
        </p:nvSpPr>
        <p:spPr bwMode="auto">
          <a:xfrm>
            <a:off x="3154963" y="254233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8" name="Line 12"/>
          <p:cNvSpPr>
            <a:spLocks noChangeShapeType="1"/>
          </p:cNvSpPr>
          <p:nvPr/>
        </p:nvSpPr>
        <p:spPr bwMode="auto">
          <a:xfrm>
            <a:off x="3676880" y="254233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29" name="Line 13"/>
          <p:cNvSpPr>
            <a:spLocks noChangeShapeType="1"/>
          </p:cNvSpPr>
          <p:nvPr/>
        </p:nvSpPr>
        <p:spPr bwMode="auto">
          <a:xfrm>
            <a:off x="3258868" y="254233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4908224" y="1632418"/>
            <a:ext cx="68912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3906190" y="1632418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2904156" y="1632418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3" name="Text Box 17"/>
          <p:cNvSpPr txBox="1">
            <a:spLocks noChangeArrowheads="1"/>
          </p:cNvSpPr>
          <p:nvPr/>
        </p:nvSpPr>
        <p:spPr bwMode="auto">
          <a:xfrm>
            <a:off x="2113517" y="1616935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方   法</a:t>
            </a:r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2904156" y="162527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2987758" y="162527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6" name="Line 20"/>
          <p:cNvSpPr>
            <a:spLocks noChangeShapeType="1"/>
          </p:cNvSpPr>
          <p:nvPr/>
        </p:nvSpPr>
        <p:spPr bwMode="auto">
          <a:xfrm>
            <a:off x="3906189" y="162527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7" name="Line 21"/>
          <p:cNvSpPr>
            <a:spLocks noChangeShapeType="1"/>
          </p:cNvSpPr>
          <p:nvPr/>
        </p:nvSpPr>
        <p:spPr bwMode="auto">
          <a:xfrm>
            <a:off x="3989792" y="162527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8" name="Line 22"/>
          <p:cNvSpPr>
            <a:spLocks noChangeShapeType="1"/>
          </p:cNvSpPr>
          <p:nvPr/>
        </p:nvSpPr>
        <p:spPr bwMode="auto">
          <a:xfrm>
            <a:off x="4908224" y="162527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39" name="Text Box 23"/>
          <p:cNvSpPr txBox="1">
            <a:spLocks noChangeArrowheads="1"/>
          </p:cNvSpPr>
          <p:nvPr/>
        </p:nvSpPr>
        <p:spPr bwMode="auto">
          <a:xfrm>
            <a:off x="3147797" y="1616935"/>
            <a:ext cx="536303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4085337" y="1616935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   本</a:t>
            </a:r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1990500" y="1926593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6042" name="Line 26"/>
          <p:cNvSpPr>
            <a:spLocks noChangeShapeType="1"/>
          </p:cNvSpPr>
          <p:nvPr/>
        </p:nvSpPr>
        <p:spPr bwMode="auto">
          <a:xfrm>
            <a:off x="3154963" y="1930166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43" name="Line 27"/>
          <p:cNvSpPr>
            <a:spLocks noChangeShapeType="1"/>
          </p:cNvSpPr>
          <p:nvPr/>
        </p:nvSpPr>
        <p:spPr bwMode="auto">
          <a:xfrm>
            <a:off x="3676880" y="1930166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4464471" y="2238633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86045" name="Line 29"/>
          <p:cNvSpPr>
            <a:spLocks noChangeShapeType="1"/>
          </p:cNvSpPr>
          <p:nvPr/>
        </p:nvSpPr>
        <p:spPr bwMode="auto">
          <a:xfrm>
            <a:off x="3258868" y="1930166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46" name="Text Box 30"/>
          <p:cNvSpPr txBox="1">
            <a:spLocks noChangeArrowheads="1"/>
          </p:cNvSpPr>
          <p:nvPr/>
        </p:nvSpPr>
        <p:spPr bwMode="auto">
          <a:xfrm>
            <a:off x="3100025" y="1927784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6047" name="Text Box 31"/>
          <p:cNvSpPr txBox="1">
            <a:spLocks noChangeArrowheads="1"/>
          </p:cNvSpPr>
          <p:nvPr/>
        </p:nvSpPr>
        <p:spPr bwMode="auto">
          <a:xfrm>
            <a:off x="3350831" y="1932548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6048" name="Text Box 32"/>
          <p:cNvSpPr txBox="1">
            <a:spLocks noChangeArrowheads="1"/>
          </p:cNvSpPr>
          <p:nvPr/>
        </p:nvSpPr>
        <p:spPr bwMode="auto">
          <a:xfrm>
            <a:off x="1986918" y="2532808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6049" name="Text Box 33"/>
          <p:cNvSpPr txBox="1">
            <a:spLocks noChangeArrowheads="1"/>
          </p:cNvSpPr>
          <p:nvPr/>
        </p:nvSpPr>
        <p:spPr bwMode="auto">
          <a:xfrm>
            <a:off x="3368746" y="2542336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3071361" y="3006824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6051" name="Text Box 35"/>
          <p:cNvSpPr txBox="1">
            <a:spLocks noChangeArrowheads="1"/>
          </p:cNvSpPr>
          <p:nvPr/>
        </p:nvSpPr>
        <p:spPr bwMode="auto">
          <a:xfrm rot="-5400000">
            <a:off x="2547899" y="2258730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86052" name="AutoShape 36"/>
          <p:cNvSpPr>
            <a:spLocks/>
          </p:cNvSpPr>
          <p:nvPr/>
        </p:nvSpPr>
        <p:spPr bwMode="auto">
          <a:xfrm>
            <a:off x="4343845" y="1969469"/>
            <a:ext cx="167205" cy="878952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1984530" y="3153315"/>
            <a:ext cx="3759717" cy="68839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54" name="Text Box 38"/>
          <p:cNvSpPr txBox="1">
            <a:spLocks noChangeArrowheads="1"/>
          </p:cNvSpPr>
          <p:nvPr/>
        </p:nvSpPr>
        <p:spPr bwMode="auto">
          <a:xfrm>
            <a:off x="3315730" y="3315143"/>
            <a:ext cx="91461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实体主体</a:t>
            </a:r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5569877" y="1616935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请求行</a:t>
            </a:r>
          </a:p>
        </p:txBody>
      </p:sp>
      <p:sp>
        <p:nvSpPr>
          <p:cNvPr id="86056" name="Line 40"/>
          <p:cNvSpPr>
            <a:spLocks noChangeShapeType="1"/>
          </p:cNvSpPr>
          <p:nvPr/>
        </p:nvSpPr>
        <p:spPr bwMode="auto">
          <a:xfrm>
            <a:off x="1984530" y="2236251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57" name="Line 41"/>
          <p:cNvSpPr>
            <a:spLocks noChangeShapeType="1"/>
          </p:cNvSpPr>
          <p:nvPr/>
        </p:nvSpPr>
        <p:spPr bwMode="auto">
          <a:xfrm>
            <a:off x="1984530" y="284842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2673652" y="2848420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59" name="Line 43"/>
          <p:cNvSpPr>
            <a:spLocks noChangeShapeType="1"/>
          </p:cNvSpPr>
          <p:nvPr/>
        </p:nvSpPr>
        <p:spPr bwMode="auto">
          <a:xfrm>
            <a:off x="4344505" y="2236251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0" name="Text Box 44"/>
          <p:cNvSpPr txBox="1">
            <a:spLocks noChangeArrowheads="1"/>
          </p:cNvSpPr>
          <p:nvPr/>
        </p:nvSpPr>
        <p:spPr bwMode="auto">
          <a:xfrm>
            <a:off x="3162129" y="1129819"/>
            <a:ext cx="52668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空格</a:t>
            </a:r>
          </a:p>
        </p:txBody>
      </p:sp>
      <p:sp>
        <p:nvSpPr>
          <p:cNvPr id="86061" name="Text Box 45"/>
          <p:cNvSpPr txBox="1">
            <a:spLocks noChangeArrowheads="1"/>
          </p:cNvSpPr>
          <p:nvPr/>
        </p:nvSpPr>
        <p:spPr bwMode="auto">
          <a:xfrm>
            <a:off x="4619198" y="1129819"/>
            <a:ext cx="91461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回车换行</a:t>
            </a:r>
          </a:p>
        </p:txBody>
      </p:sp>
      <p:sp>
        <p:nvSpPr>
          <p:cNvPr id="86062" name="Line 46"/>
          <p:cNvSpPr>
            <a:spLocks noChangeShapeType="1"/>
          </p:cNvSpPr>
          <p:nvPr/>
        </p:nvSpPr>
        <p:spPr bwMode="auto">
          <a:xfrm>
            <a:off x="3620748" y="1395410"/>
            <a:ext cx="306940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3" name="Line 47"/>
          <p:cNvSpPr>
            <a:spLocks noChangeShapeType="1"/>
          </p:cNvSpPr>
          <p:nvPr/>
        </p:nvSpPr>
        <p:spPr bwMode="auto">
          <a:xfrm flipH="1">
            <a:off x="2924459" y="1395410"/>
            <a:ext cx="334409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4" name="Line 48"/>
          <p:cNvSpPr>
            <a:spLocks noChangeShapeType="1"/>
          </p:cNvSpPr>
          <p:nvPr/>
        </p:nvSpPr>
        <p:spPr bwMode="auto">
          <a:xfrm>
            <a:off x="5068263" y="1395410"/>
            <a:ext cx="167205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5" name="Line 49"/>
          <p:cNvSpPr>
            <a:spLocks noChangeShapeType="1"/>
          </p:cNvSpPr>
          <p:nvPr/>
        </p:nvSpPr>
        <p:spPr bwMode="auto">
          <a:xfrm>
            <a:off x="3342471" y="254233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6" name="Line 50"/>
          <p:cNvSpPr>
            <a:spLocks noChangeShapeType="1"/>
          </p:cNvSpPr>
          <p:nvPr/>
        </p:nvSpPr>
        <p:spPr bwMode="auto">
          <a:xfrm>
            <a:off x="3342471" y="1930166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6067" name="Text Box 51"/>
          <p:cNvSpPr txBox="1">
            <a:spLocks noChangeArrowheads="1"/>
          </p:cNvSpPr>
          <p:nvPr/>
        </p:nvSpPr>
        <p:spPr bwMode="auto">
          <a:xfrm>
            <a:off x="3100025" y="2543527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6068" name="Text Box 52"/>
          <p:cNvSpPr txBox="1">
            <a:spLocks noChangeArrowheads="1"/>
          </p:cNvSpPr>
          <p:nvPr/>
        </p:nvSpPr>
        <p:spPr bwMode="auto">
          <a:xfrm>
            <a:off x="4877171" y="1616935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6069" name="Text Box 53"/>
          <p:cNvSpPr txBox="1">
            <a:spLocks noChangeArrowheads="1"/>
          </p:cNvSpPr>
          <p:nvPr/>
        </p:nvSpPr>
        <p:spPr bwMode="auto">
          <a:xfrm>
            <a:off x="3687629" y="2548291"/>
            <a:ext cx="696444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6070" name="Text Box 54"/>
          <p:cNvSpPr txBox="1">
            <a:spLocks noChangeArrowheads="1"/>
          </p:cNvSpPr>
          <p:nvPr/>
        </p:nvSpPr>
        <p:spPr bwMode="auto">
          <a:xfrm>
            <a:off x="3692407" y="1940885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6071" name="Text Box 55"/>
          <p:cNvSpPr txBox="1">
            <a:spLocks noChangeArrowheads="1"/>
          </p:cNvSpPr>
          <p:nvPr/>
        </p:nvSpPr>
        <p:spPr bwMode="auto">
          <a:xfrm>
            <a:off x="1986919" y="2842466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6072" name="Text Box 56"/>
          <p:cNvSpPr txBox="1">
            <a:spLocks noChangeArrowheads="1"/>
          </p:cNvSpPr>
          <p:nvPr/>
        </p:nvSpPr>
        <p:spPr bwMode="auto">
          <a:xfrm>
            <a:off x="319874" y="3988199"/>
            <a:ext cx="7089028" cy="9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lang="zh-CN" altLang="en-US" sz="2000" u="none" dirty="0" smtClean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所谓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“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方法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”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就是</a:t>
            </a:r>
            <a:r>
              <a:rPr lang="zh-CN" altLang="en-US" sz="2000" u="none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对所请求的对象进行的操作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，因此这些方法实际上也就是一些</a:t>
            </a:r>
            <a:r>
              <a:rPr lang="zh-CN" altLang="en-US" sz="2000" u="none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命令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。因此，请求报文的类型是由它所采用的方法决定的。 </a:t>
            </a:r>
          </a:p>
        </p:txBody>
      </p:sp>
      <p:sp>
        <p:nvSpPr>
          <p:cNvPr id="653370" name="Rectangle 58"/>
          <p:cNvSpPr>
            <a:spLocks noChangeArrowheads="1"/>
          </p:cNvSpPr>
          <p:nvPr/>
        </p:nvSpPr>
        <p:spPr bwMode="auto">
          <a:xfrm>
            <a:off x="1893762" y="1562149"/>
            <a:ext cx="1083247" cy="432331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827573" y="633095"/>
            <a:ext cx="5862913" cy="63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94D19"/>
                </a:solidFill>
                <a:latin typeface="Constantia" pitchFamily="18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94D19"/>
                </a:solidFill>
                <a:latin typeface="Constantia" pitchFamily="18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94D19"/>
                </a:solidFill>
                <a:latin typeface="Constantia" pitchFamily="18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94D19"/>
                </a:solidFill>
                <a:latin typeface="Constantia" pitchFamily="18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2"/>
                </a:solidFill>
                <a:latin typeface="Constantia" pitchFamily="18" charset="0"/>
                <a:ea typeface="微软雅黑" pitchFamily="34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2"/>
                </a:solidFill>
                <a:latin typeface="Constantia" pitchFamily="18" charset="0"/>
                <a:ea typeface="微软雅黑" pitchFamily="34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2"/>
                </a:solidFill>
                <a:latin typeface="Constantia" pitchFamily="18" charset="0"/>
                <a:ea typeface="微软雅黑" pitchFamily="34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2"/>
                </a:solidFill>
                <a:latin typeface="Constantia" pitchFamily="18" charset="0"/>
                <a:ea typeface="微软雅黑" pitchFamily="34" charset="-122"/>
              </a:defRPr>
            </a:lvl9pPr>
          </a:lstStyle>
          <a:p>
            <a:r>
              <a:rPr lang="en-US" altLang="zh-CN" sz="2400" u="none" kern="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u="none" kern="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的报文结构（请求报文） </a:t>
            </a:r>
            <a:endParaRPr lang="zh-CN" altLang="en-US" sz="2400" u="none" kern="0" dirty="0">
              <a:solidFill>
                <a:srgbClr val="007D7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70" grpId="0" animBg="1"/>
      <p:bldP spid="65337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6612"/>
            <a:ext cx="642942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请求报文的一些方法 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980" y="1635373"/>
            <a:ext cx="6338253" cy="345745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30000"/>
              </a:spcAft>
              <a:buNone/>
              <a:tabLst>
                <a:tab pos="1613885" algn="l"/>
              </a:tab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方法（操作）                   意义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OPTION     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请求一些选项的信息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GET            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请求读取由 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所标志的信息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HEAD            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请求读取由 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所标志的信息的首部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POST   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给服务器添加信息（例如，注释）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PUT      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在指明的 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下存储一个文档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DELETE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删除指明的 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所标志的资源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TRACE       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用来进行环回测试的请求报文</a:t>
            </a:r>
          </a:p>
          <a:p>
            <a:pPr>
              <a:lnSpc>
                <a:spcPct val="90000"/>
              </a:lnSpc>
              <a:buNone/>
              <a:tabLst>
                <a:tab pos="1613885" algn="l"/>
              </a:tab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CONNECT	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用于代理服务器</a:t>
            </a:r>
          </a:p>
        </p:txBody>
      </p:sp>
      <p:sp>
        <p:nvSpPr>
          <p:cNvPr id="87045" name="Line 4"/>
          <p:cNvSpPr>
            <a:spLocks noChangeShapeType="1"/>
          </p:cNvSpPr>
          <p:nvPr/>
        </p:nvSpPr>
        <p:spPr bwMode="auto">
          <a:xfrm>
            <a:off x="539552" y="2012917"/>
            <a:ext cx="639199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000" dirty="0">
              <a:solidFill>
                <a:schemeClr val="tx2"/>
              </a:solidFill>
              <a:ea typeface="黑体" pitchFamily="2" charset="-122"/>
            </a:endParaRPr>
          </a:p>
        </p:txBody>
      </p:sp>
      <p:sp>
        <p:nvSpPr>
          <p:cNvPr id="87046" name="Line 5"/>
          <p:cNvSpPr>
            <a:spLocks noChangeShapeType="1"/>
          </p:cNvSpPr>
          <p:nvPr/>
        </p:nvSpPr>
        <p:spPr bwMode="auto">
          <a:xfrm rot="5400000">
            <a:off x="611710" y="3172349"/>
            <a:ext cx="33502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000" dirty="0">
              <a:solidFill>
                <a:schemeClr val="tx2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51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1532581" y="2869339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532581" y="2257168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532581" y="1952274"/>
            <a:ext cx="3612816" cy="30489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3224932" y="2876484"/>
            <a:ext cx="667625" cy="29179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1537359" y="3189714"/>
            <a:ext cx="684344" cy="29060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3224932" y="2264314"/>
            <a:ext cx="667625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2806919" y="2876484"/>
            <a:ext cx="90768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2806920" y="2264314"/>
            <a:ext cx="83602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2703014" y="2869339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3224931" y="2869339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7" name="Line 13"/>
          <p:cNvSpPr>
            <a:spLocks noChangeShapeType="1"/>
          </p:cNvSpPr>
          <p:nvPr/>
        </p:nvSpPr>
        <p:spPr bwMode="auto">
          <a:xfrm>
            <a:off x="2806919" y="2869339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4456275" y="1959420"/>
            <a:ext cx="68912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79" name="Rectangle 15"/>
          <p:cNvSpPr>
            <a:spLocks noChangeArrowheads="1"/>
          </p:cNvSpPr>
          <p:nvPr/>
        </p:nvSpPr>
        <p:spPr bwMode="auto">
          <a:xfrm>
            <a:off x="3454241" y="1959420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2452207" y="1959420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1" name="Text Box 17"/>
          <p:cNvSpPr txBox="1">
            <a:spLocks noChangeArrowheads="1"/>
          </p:cNvSpPr>
          <p:nvPr/>
        </p:nvSpPr>
        <p:spPr bwMode="auto">
          <a:xfrm>
            <a:off x="1661568" y="1943937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方   法</a:t>
            </a:r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452207" y="195227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535809" y="195227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3454240" y="195227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>
            <a:off x="3537843" y="195227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>
            <a:off x="4456275" y="195227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87" name="Text Box 23"/>
          <p:cNvSpPr txBox="1">
            <a:spLocks noChangeArrowheads="1"/>
          </p:cNvSpPr>
          <p:nvPr/>
        </p:nvSpPr>
        <p:spPr bwMode="auto">
          <a:xfrm>
            <a:off x="2695848" y="1943937"/>
            <a:ext cx="536303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</a:p>
        </p:txBody>
      </p:sp>
      <p:sp>
        <p:nvSpPr>
          <p:cNvPr id="88088" name="Text Box 24"/>
          <p:cNvSpPr txBox="1">
            <a:spLocks noChangeArrowheads="1"/>
          </p:cNvSpPr>
          <p:nvPr/>
        </p:nvSpPr>
        <p:spPr bwMode="auto">
          <a:xfrm>
            <a:off x="3633388" y="1943937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   本</a:t>
            </a:r>
          </a:p>
        </p:txBody>
      </p:sp>
      <p:sp>
        <p:nvSpPr>
          <p:cNvPr id="88089" name="Text Box 25"/>
          <p:cNvSpPr txBox="1">
            <a:spLocks noChangeArrowheads="1"/>
          </p:cNvSpPr>
          <p:nvPr/>
        </p:nvSpPr>
        <p:spPr bwMode="auto">
          <a:xfrm>
            <a:off x="1538551" y="2253595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>
            <a:off x="2703014" y="225716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>
            <a:off x="3224931" y="225716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92" name="Text Box 28"/>
          <p:cNvSpPr txBox="1">
            <a:spLocks noChangeArrowheads="1"/>
          </p:cNvSpPr>
          <p:nvPr/>
        </p:nvSpPr>
        <p:spPr bwMode="auto">
          <a:xfrm>
            <a:off x="4065732" y="2565635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>
            <a:off x="2806919" y="225716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094" name="Text Box 30"/>
          <p:cNvSpPr txBox="1">
            <a:spLocks noChangeArrowheads="1"/>
          </p:cNvSpPr>
          <p:nvPr/>
        </p:nvSpPr>
        <p:spPr bwMode="auto">
          <a:xfrm>
            <a:off x="2648076" y="2254786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8095" name="Text Box 31"/>
          <p:cNvSpPr txBox="1">
            <a:spLocks noChangeArrowheads="1"/>
          </p:cNvSpPr>
          <p:nvPr/>
        </p:nvSpPr>
        <p:spPr bwMode="auto">
          <a:xfrm>
            <a:off x="2898882" y="2259550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8096" name="Text Box 32"/>
          <p:cNvSpPr txBox="1">
            <a:spLocks noChangeArrowheads="1"/>
          </p:cNvSpPr>
          <p:nvPr/>
        </p:nvSpPr>
        <p:spPr bwMode="auto">
          <a:xfrm>
            <a:off x="1534969" y="2859810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8097" name="Text Box 33"/>
          <p:cNvSpPr txBox="1">
            <a:spLocks noChangeArrowheads="1"/>
          </p:cNvSpPr>
          <p:nvPr/>
        </p:nvSpPr>
        <p:spPr bwMode="auto">
          <a:xfrm>
            <a:off x="2916797" y="2869338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8098" name="Text Box 34"/>
          <p:cNvSpPr txBox="1">
            <a:spLocks noChangeArrowheads="1"/>
          </p:cNvSpPr>
          <p:nvPr/>
        </p:nvSpPr>
        <p:spPr bwMode="auto">
          <a:xfrm>
            <a:off x="2619412" y="3333826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8099" name="Text Box 35"/>
          <p:cNvSpPr txBox="1">
            <a:spLocks noChangeArrowheads="1"/>
          </p:cNvSpPr>
          <p:nvPr/>
        </p:nvSpPr>
        <p:spPr bwMode="auto">
          <a:xfrm rot="-5400000">
            <a:off x="2095950" y="2585732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88100" name="AutoShape 36"/>
          <p:cNvSpPr>
            <a:spLocks/>
          </p:cNvSpPr>
          <p:nvPr/>
        </p:nvSpPr>
        <p:spPr bwMode="auto">
          <a:xfrm>
            <a:off x="3945106" y="2296471"/>
            <a:ext cx="167205" cy="878952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1" name="Rectangle 37"/>
          <p:cNvSpPr>
            <a:spLocks noChangeArrowheads="1"/>
          </p:cNvSpPr>
          <p:nvPr/>
        </p:nvSpPr>
        <p:spPr bwMode="auto">
          <a:xfrm>
            <a:off x="1532581" y="3480317"/>
            <a:ext cx="3759717" cy="68839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2" name="Text Box 38"/>
          <p:cNvSpPr txBox="1">
            <a:spLocks noChangeArrowheads="1"/>
          </p:cNvSpPr>
          <p:nvPr/>
        </p:nvSpPr>
        <p:spPr bwMode="auto">
          <a:xfrm>
            <a:off x="2921268" y="3642145"/>
            <a:ext cx="91461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实体主体</a:t>
            </a:r>
          </a:p>
        </p:txBody>
      </p:sp>
      <p:sp>
        <p:nvSpPr>
          <p:cNvPr id="88103" name="Text Box 39"/>
          <p:cNvSpPr txBox="1">
            <a:spLocks noChangeArrowheads="1"/>
          </p:cNvSpPr>
          <p:nvPr/>
        </p:nvSpPr>
        <p:spPr bwMode="auto">
          <a:xfrm>
            <a:off x="5117928" y="1943937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请求行</a:t>
            </a:r>
          </a:p>
        </p:txBody>
      </p:sp>
      <p:sp>
        <p:nvSpPr>
          <p:cNvPr id="88104" name="Line 40"/>
          <p:cNvSpPr>
            <a:spLocks noChangeShapeType="1"/>
          </p:cNvSpPr>
          <p:nvPr/>
        </p:nvSpPr>
        <p:spPr bwMode="auto">
          <a:xfrm>
            <a:off x="1532581" y="2563253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5" name="Line 41"/>
          <p:cNvSpPr>
            <a:spLocks noChangeShapeType="1"/>
          </p:cNvSpPr>
          <p:nvPr/>
        </p:nvSpPr>
        <p:spPr bwMode="auto">
          <a:xfrm>
            <a:off x="1532581" y="317542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6" name="Line 42"/>
          <p:cNvSpPr>
            <a:spLocks noChangeShapeType="1"/>
          </p:cNvSpPr>
          <p:nvPr/>
        </p:nvSpPr>
        <p:spPr bwMode="auto">
          <a:xfrm>
            <a:off x="2221703" y="3175422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7" name="Line 43"/>
          <p:cNvSpPr>
            <a:spLocks noChangeShapeType="1"/>
          </p:cNvSpPr>
          <p:nvPr/>
        </p:nvSpPr>
        <p:spPr bwMode="auto">
          <a:xfrm>
            <a:off x="3892556" y="2563253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08" name="Text Box 44"/>
          <p:cNvSpPr txBox="1">
            <a:spLocks noChangeArrowheads="1"/>
          </p:cNvSpPr>
          <p:nvPr/>
        </p:nvSpPr>
        <p:spPr bwMode="auto">
          <a:xfrm>
            <a:off x="2710180" y="1456821"/>
            <a:ext cx="52668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空格</a:t>
            </a:r>
          </a:p>
        </p:txBody>
      </p:sp>
      <p:sp>
        <p:nvSpPr>
          <p:cNvPr id="88109" name="Text Box 45"/>
          <p:cNvSpPr txBox="1">
            <a:spLocks noChangeArrowheads="1"/>
          </p:cNvSpPr>
          <p:nvPr/>
        </p:nvSpPr>
        <p:spPr bwMode="auto">
          <a:xfrm>
            <a:off x="4167249" y="1456821"/>
            <a:ext cx="91461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回车换行</a:t>
            </a:r>
          </a:p>
        </p:txBody>
      </p:sp>
      <p:sp>
        <p:nvSpPr>
          <p:cNvPr id="88110" name="Line 46"/>
          <p:cNvSpPr>
            <a:spLocks noChangeShapeType="1"/>
          </p:cNvSpPr>
          <p:nvPr/>
        </p:nvSpPr>
        <p:spPr bwMode="auto">
          <a:xfrm>
            <a:off x="3168799" y="1722412"/>
            <a:ext cx="306940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11" name="Line 47"/>
          <p:cNvSpPr>
            <a:spLocks noChangeShapeType="1"/>
          </p:cNvSpPr>
          <p:nvPr/>
        </p:nvSpPr>
        <p:spPr bwMode="auto">
          <a:xfrm flipH="1">
            <a:off x="2472510" y="1722412"/>
            <a:ext cx="334409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12" name="Line 48"/>
          <p:cNvSpPr>
            <a:spLocks noChangeShapeType="1"/>
          </p:cNvSpPr>
          <p:nvPr/>
        </p:nvSpPr>
        <p:spPr bwMode="auto">
          <a:xfrm>
            <a:off x="4616314" y="1722412"/>
            <a:ext cx="167205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13" name="Line 49"/>
          <p:cNvSpPr>
            <a:spLocks noChangeShapeType="1"/>
          </p:cNvSpPr>
          <p:nvPr/>
        </p:nvSpPr>
        <p:spPr bwMode="auto">
          <a:xfrm>
            <a:off x="2890522" y="2869339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14" name="Line 50"/>
          <p:cNvSpPr>
            <a:spLocks noChangeShapeType="1"/>
          </p:cNvSpPr>
          <p:nvPr/>
        </p:nvSpPr>
        <p:spPr bwMode="auto">
          <a:xfrm>
            <a:off x="2890522" y="225716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8115" name="Text Box 51"/>
          <p:cNvSpPr txBox="1">
            <a:spLocks noChangeArrowheads="1"/>
          </p:cNvSpPr>
          <p:nvPr/>
        </p:nvSpPr>
        <p:spPr bwMode="auto">
          <a:xfrm>
            <a:off x="2648076" y="2870529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8116" name="Text Box 52"/>
          <p:cNvSpPr txBox="1">
            <a:spLocks noChangeArrowheads="1"/>
          </p:cNvSpPr>
          <p:nvPr/>
        </p:nvSpPr>
        <p:spPr bwMode="auto">
          <a:xfrm>
            <a:off x="4425222" y="1943937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8117" name="Text Box 53"/>
          <p:cNvSpPr txBox="1">
            <a:spLocks noChangeArrowheads="1"/>
          </p:cNvSpPr>
          <p:nvPr/>
        </p:nvSpPr>
        <p:spPr bwMode="auto">
          <a:xfrm>
            <a:off x="3235680" y="2875293"/>
            <a:ext cx="716346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8118" name="Text Box 54"/>
          <p:cNvSpPr txBox="1">
            <a:spLocks noChangeArrowheads="1"/>
          </p:cNvSpPr>
          <p:nvPr/>
        </p:nvSpPr>
        <p:spPr bwMode="auto">
          <a:xfrm>
            <a:off x="3240458" y="2267887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8119" name="Text Box 55"/>
          <p:cNvSpPr txBox="1">
            <a:spLocks noChangeArrowheads="1"/>
          </p:cNvSpPr>
          <p:nvPr/>
        </p:nvSpPr>
        <p:spPr bwMode="auto">
          <a:xfrm>
            <a:off x="1534970" y="3169468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1333130" y="4266372"/>
            <a:ext cx="4063074" cy="39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lang="en-US" altLang="zh-CN" sz="2112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“URL”</a:t>
            </a:r>
            <a:r>
              <a:rPr lang="zh-CN" altLang="en-US" sz="2112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是所请求的资源的</a:t>
            </a:r>
            <a:r>
              <a:rPr lang="zh-CN" altLang="en-US" sz="2112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112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  <a:r>
              <a:rPr lang="zh-CN" altLang="en-US" sz="2112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。</a:t>
            </a:r>
          </a:p>
        </p:txBody>
      </p:sp>
      <p:sp>
        <p:nvSpPr>
          <p:cNvPr id="655417" name="Rectangle 57"/>
          <p:cNvSpPr>
            <a:spLocks noChangeArrowheads="1"/>
          </p:cNvSpPr>
          <p:nvPr/>
        </p:nvSpPr>
        <p:spPr bwMode="auto">
          <a:xfrm>
            <a:off x="2471316" y="1889151"/>
            <a:ext cx="1083247" cy="432331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61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73" y="633095"/>
            <a:ext cx="5862913" cy="63003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的报文结构（请求报文） </a:t>
            </a:r>
          </a:p>
        </p:txBody>
      </p:sp>
    </p:spTree>
    <p:extLst>
      <p:ext uri="{BB962C8B-B14F-4D97-AF65-F5344CB8AC3E}">
        <p14:creationId xmlns:p14="http://schemas.microsoft.com/office/powerpoint/2010/main" val="260147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7" grpId="0" animBg="1"/>
      <p:bldP spid="6554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1388565" y="2797331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1388565" y="2185160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388565" y="1880266"/>
            <a:ext cx="3612816" cy="30489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080916" y="2804476"/>
            <a:ext cx="667625" cy="29179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393343" y="3117706"/>
            <a:ext cx="684344" cy="29060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3080916" y="2192306"/>
            <a:ext cx="667625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2662903" y="2804476"/>
            <a:ext cx="90768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2662904" y="2192306"/>
            <a:ext cx="83602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2558998" y="2797331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3080915" y="2797331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1" name="Line 13"/>
          <p:cNvSpPr>
            <a:spLocks noChangeShapeType="1"/>
          </p:cNvSpPr>
          <p:nvPr/>
        </p:nvSpPr>
        <p:spPr bwMode="auto">
          <a:xfrm>
            <a:off x="2662903" y="2797331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4312259" y="1887412"/>
            <a:ext cx="68912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3" name="Rectangle 15"/>
          <p:cNvSpPr>
            <a:spLocks noChangeArrowheads="1"/>
          </p:cNvSpPr>
          <p:nvPr/>
        </p:nvSpPr>
        <p:spPr bwMode="auto">
          <a:xfrm>
            <a:off x="3310225" y="1887412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2308191" y="1887412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1517552" y="1871929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方   法</a:t>
            </a:r>
          </a:p>
        </p:txBody>
      </p:sp>
      <p:sp>
        <p:nvSpPr>
          <p:cNvPr id="89106" name="Line 18"/>
          <p:cNvSpPr>
            <a:spLocks noChangeShapeType="1"/>
          </p:cNvSpPr>
          <p:nvPr/>
        </p:nvSpPr>
        <p:spPr bwMode="auto">
          <a:xfrm>
            <a:off x="2308191" y="1880266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7" name="Line 19"/>
          <p:cNvSpPr>
            <a:spLocks noChangeShapeType="1"/>
          </p:cNvSpPr>
          <p:nvPr/>
        </p:nvSpPr>
        <p:spPr bwMode="auto">
          <a:xfrm>
            <a:off x="2391793" y="1880266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8" name="Line 20"/>
          <p:cNvSpPr>
            <a:spLocks noChangeShapeType="1"/>
          </p:cNvSpPr>
          <p:nvPr/>
        </p:nvSpPr>
        <p:spPr bwMode="auto">
          <a:xfrm>
            <a:off x="3310224" y="1880266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09" name="Line 21"/>
          <p:cNvSpPr>
            <a:spLocks noChangeShapeType="1"/>
          </p:cNvSpPr>
          <p:nvPr/>
        </p:nvSpPr>
        <p:spPr bwMode="auto">
          <a:xfrm>
            <a:off x="3393827" y="1880266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10" name="Line 22"/>
          <p:cNvSpPr>
            <a:spLocks noChangeShapeType="1"/>
          </p:cNvSpPr>
          <p:nvPr/>
        </p:nvSpPr>
        <p:spPr bwMode="auto">
          <a:xfrm>
            <a:off x="4312259" y="1880266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11" name="Text Box 23"/>
          <p:cNvSpPr txBox="1">
            <a:spLocks noChangeArrowheads="1"/>
          </p:cNvSpPr>
          <p:nvPr/>
        </p:nvSpPr>
        <p:spPr bwMode="auto">
          <a:xfrm>
            <a:off x="2551832" y="1871929"/>
            <a:ext cx="536303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</a:p>
        </p:txBody>
      </p:sp>
      <p:sp>
        <p:nvSpPr>
          <p:cNvPr id="89112" name="Text Box 24"/>
          <p:cNvSpPr txBox="1">
            <a:spLocks noChangeArrowheads="1"/>
          </p:cNvSpPr>
          <p:nvPr/>
        </p:nvSpPr>
        <p:spPr bwMode="auto">
          <a:xfrm>
            <a:off x="3489372" y="1871929"/>
            <a:ext cx="69019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   本</a:t>
            </a:r>
          </a:p>
        </p:txBody>
      </p:sp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1394535" y="2181587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9114" name="Line 26"/>
          <p:cNvSpPr>
            <a:spLocks noChangeShapeType="1"/>
          </p:cNvSpPr>
          <p:nvPr/>
        </p:nvSpPr>
        <p:spPr bwMode="auto">
          <a:xfrm>
            <a:off x="2558998" y="2185160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15" name="Line 27"/>
          <p:cNvSpPr>
            <a:spLocks noChangeShapeType="1"/>
          </p:cNvSpPr>
          <p:nvPr/>
        </p:nvSpPr>
        <p:spPr bwMode="auto">
          <a:xfrm>
            <a:off x="3080915" y="2185160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3921716" y="2493627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89117" name="Line 29"/>
          <p:cNvSpPr>
            <a:spLocks noChangeShapeType="1"/>
          </p:cNvSpPr>
          <p:nvPr/>
        </p:nvSpPr>
        <p:spPr bwMode="auto">
          <a:xfrm>
            <a:off x="2662903" y="2185160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18" name="Text Box 30"/>
          <p:cNvSpPr txBox="1">
            <a:spLocks noChangeArrowheads="1"/>
          </p:cNvSpPr>
          <p:nvPr/>
        </p:nvSpPr>
        <p:spPr bwMode="auto">
          <a:xfrm>
            <a:off x="2504060" y="2182778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9119" name="Text Box 31"/>
          <p:cNvSpPr txBox="1">
            <a:spLocks noChangeArrowheads="1"/>
          </p:cNvSpPr>
          <p:nvPr/>
        </p:nvSpPr>
        <p:spPr bwMode="auto">
          <a:xfrm>
            <a:off x="2754866" y="2187542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9120" name="Text Box 32"/>
          <p:cNvSpPr txBox="1">
            <a:spLocks noChangeArrowheads="1"/>
          </p:cNvSpPr>
          <p:nvPr/>
        </p:nvSpPr>
        <p:spPr bwMode="auto">
          <a:xfrm>
            <a:off x="1390953" y="2787802"/>
            <a:ext cx="110857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89121" name="Text Box 33"/>
          <p:cNvSpPr txBox="1">
            <a:spLocks noChangeArrowheads="1"/>
          </p:cNvSpPr>
          <p:nvPr/>
        </p:nvSpPr>
        <p:spPr bwMode="auto">
          <a:xfrm>
            <a:off x="2772781" y="2797330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89122" name="Text Box 34"/>
          <p:cNvSpPr txBox="1">
            <a:spLocks noChangeArrowheads="1"/>
          </p:cNvSpPr>
          <p:nvPr/>
        </p:nvSpPr>
        <p:spPr bwMode="auto">
          <a:xfrm>
            <a:off x="2475396" y="3261818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9123" name="Text Box 35"/>
          <p:cNvSpPr txBox="1">
            <a:spLocks noChangeArrowheads="1"/>
          </p:cNvSpPr>
          <p:nvPr/>
        </p:nvSpPr>
        <p:spPr bwMode="auto">
          <a:xfrm rot="-5400000">
            <a:off x="1951934" y="2513724"/>
            <a:ext cx="33272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89124" name="AutoShape 36"/>
          <p:cNvSpPr>
            <a:spLocks/>
          </p:cNvSpPr>
          <p:nvPr/>
        </p:nvSpPr>
        <p:spPr bwMode="auto">
          <a:xfrm>
            <a:off x="3801090" y="2224463"/>
            <a:ext cx="167205" cy="878952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25" name="Rectangle 37"/>
          <p:cNvSpPr>
            <a:spLocks noChangeArrowheads="1"/>
          </p:cNvSpPr>
          <p:nvPr/>
        </p:nvSpPr>
        <p:spPr bwMode="auto">
          <a:xfrm>
            <a:off x="1388565" y="3408309"/>
            <a:ext cx="3759717" cy="68839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26" name="Text Box 38"/>
          <p:cNvSpPr txBox="1">
            <a:spLocks noChangeArrowheads="1"/>
          </p:cNvSpPr>
          <p:nvPr/>
        </p:nvSpPr>
        <p:spPr bwMode="auto">
          <a:xfrm>
            <a:off x="2777252" y="3570137"/>
            <a:ext cx="914612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实体主体</a:t>
            </a:r>
          </a:p>
        </p:txBody>
      </p:sp>
      <p:sp>
        <p:nvSpPr>
          <p:cNvPr id="89127" name="Text Box 39"/>
          <p:cNvSpPr txBox="1">
            <a:spLocks noChangeArrowheads="1"/>
          </p:cNvSpPr>
          <p:nvPr/>
        </p:nvSpPr>
        <p:spPr bwMode="auto">
          <a:xfrm>
            <a:off x="4973912" y="1871929"/>
            <a:ext cx="720649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请求行</a:t>
            </a:r>
          </a:p>
        </p:txBody>
      </p:sp>
      <p:sp>
        <p:nvSpPr>
          <p:cNvPr id="89128" name="Line 40"/>
          <p:cNvSpPr>
            <a:spLocks noChangeShapeType="1"/>
          </p:cNvSpPr>
          <p:nvPr/>
        </p:nvSpPr>
        <p:spPr bwMode="auto">
          <a:xfrm>
            <a:off x="1388565" y="2491245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29" name="Line 41"/>
          <p:cNvSpPr>
            <a:spLocks noChangeShapeType="1"/>
          </p:cNvSpPr>
          <p:nvPr/>
        </p:nvSpPr>
        <p:spPr bwMode="auto">
          <a:xfrm>
            <a:off x="1388565" y="310341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0" name="Line 42"/>
          <p:cNvSpPr>
            <a:spLocks noChangeShapeType="1"/>
          </p:cNvSpPr>
          <p:nvPr/>
        </p:nvSpPr>
        <p:spPr bwMode="auto">
          <a:xfrm>
            <a:off x="2077687" y="3103414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1" name="Line 43"/>
          <p:cNvSpPr>
            <a:spLocks noChangeShapeType="1"/>
          </p:cNvSpPr>
          <p:nvPr/>
        </p:nvSpPr>
        <p:spPr bwMode="auto">
          <a:xfrm>
            <a:off x="3748540" y="2491245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2" name="Text Box 44"/>
          <p:cNvSpPr txBox="1">
            <a:spLocks noChangeArrowheads="1"/>
          </p:cNvSpPr>
          <p:nvPr/>
        </p:nvSpPr>
        <p:spPr bwMode="auto">
          <a:xfrm>
            <a:off x="2566164" y="1384813"/>
            <a:ext cx="52668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空格</a:t>
            </a:r>
          </a:p>
        </p:txBody>
      </p:sp>
      <p:sp>
        <p:nvSpPr>
          <p:cNvPr id="89133" name="Text Box 45"/>
          <p:cNvSpPr txBox="1">
            <a:spLocks noChangeArrowheads="1"/>
          </p:cNvSpPr>
          <p:nvPr/>
        </p:nvSpPr>
        <p:spPr bwMode="auto">
          <a:xfrm>
            <a:off x="4023233" y="1384813"/>
            <a:ext cx="914611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回车换行</a:t>
            </a:r>
          </a:p>
        </p:txBody>
      </p:sp>
      <p:sp>
        <p:nvSpPr>
          <p:cNvPr id="89134" name="Line 46"/>
          <p:cNvSpPr>
            <a:spLocks noChangeShapeType="1"/>
          </p:cNvSpPr>
          <p:nvPr/>
        </p:nvSpPr>
        <p:spPr bwMode="auto">
          <a:xfrm>
            <a:off x="3024783" y="1650404"/>
            <a:ext cx="306940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5" name="Line 47"/>
          <p:cNvSpPr>
            <a:spLocks noChangeShapeType="1"/>
          </p:cNvSpPr>
          <p:nvPr/>
        </p:nvSpPr>
        <p:spPr bwMode="auto">
          <a:xfrm flipH="1">
            <a:off x="2328494" y="1650404"/>
            <a:ext cx="334409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6" name="Line 48"/>
          <p:cNvSpPr>
            <a:spLocks noChangeShapeType="1"/>
          </p:cNvSpPr>
          <p:nvPr/>
        </p:nvSpPr>
        <p:spPr bwMode="auto">
          <a:xfrm>
            <a:off x="4472298" y="1650404"/>
            <a:ext cx="167205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7" name="Line 49"/>
          <p:cNvSpPr>
            <a:spLocks noChangeShapeType="1"/>
          </p:cNvSpPr>
          <p:nvPr/>
        </p:nvSpPr>
        <p:spPr bwMode="auto">
          <a:xfrm>
            <a:off x="2746506" y="2797331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8" name="Line 50"/>
          <p:cNvSpPr>
            <a:spLocks noChangeShapeType="1"/>
          </p:cNvSpPr>
          <p:nvPr/>
        </p:nvSpPr>
        <p:spPr bwMode="auto">
          <a:xfrm>
            <a:off x="2746506" y="2185160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9139" name="Text Box 51"/>
          <p:cNvSpPr txBox="1">
            <a:spLocks noChangeArrowheads="1"/>
          </p:cNvSpPr>
          <p:nvPr/>
        </p:nvSpPr>
        <p:spPr bwMode="auto">
          <a:xfrm>
            <a:off x="2504060" y="2798521"/>
            <a:ext cx="2028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89140" name="Text Box 52"/>
          <p:cNvSpPr txBox="1">
            <a:spLocks noChangeArrowheads="1"/>
          </p:cNvSpPr>
          <p:nvPr/>
        </p:nvSpPr>
        <p:spPr bwMode="auto">
          <a:xfrm>
            <a:off x="4281206" y="1871929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9141" name="Text Box 53"/>
          <p:cNvSpPr txBox="1">
            <a:spLocks noChangeArrowheads="1"/>
          </p:cNvSpPr>
          <p:nvPr/>
        </p:nvSpPr>
        <p:spPr bwMode="auto">
          <a:xfrm>
            <a:off x="3091664" y="2803285"/>
            <a:ext cx="740478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9142" name="Text Box 54"/>
          <p:cNvSpPr txBox="1">
            <a:spLocks noChangeArrowheads="1"/>
          </p:cNvSpPr>
          <p:nvPr/>
        </p:nvSpPr>
        <p:spPr bwMode="auto">
          <a:xfrm>
            <a:off x="3096442" y="2195879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9143" name="Text Box 55"/>
          <p:cNvSpPr txBox="1">
            <a:spLocks noChangeArrowheads="1"/>
          </p:cNvSpPr>
          <p:nvPr/>
        </p:nvSpPr>
        <p:spPr bwMode="auto">
          <a:xfrm>
            <a:off x="1390954" y="3097460"/>
            <a:ext cx="654925" cy="30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89144" name="Text Box 56"/>
          <p:cNvSpPr txBox="1">
            <a:spLocks noChangeArrowheads="1"/>
          </p:cNvSpPr>
          <p:nvPr/>
        </p:nvSpPr>
        <p:spPr bwMode="auto">
          <a:xfrm>
            <a:off x="1677590" y="4194364"/>
            <a:ext cx="3195999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lang="en-US" altLang="zh-CN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“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版本”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是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HTTP </a:t>
            </a:r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的版本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。</a:t>
            </a:r>
          </a:p>
        </p:txBody>
      </p:sp>
      <p:sp>
        <p:nvSpPr>
          <p:cNvPr id="656441" name="Rectangle 57"/>
          <p:cNvSpPr>
            <a:spLocks noChangeArrowheads="1"/>
          </p:cNvSpPr>
          <p:nvPr/>
        </p:nvSpPr>
        <p:spPr bwMode="auto">
          <a:xfrm>
            <a:off x="3301864" y="1817143"/>
            <a:ext cx="1083247" cy="432331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61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23" y="599661"/>
            <a:ext cx="6429420" cy="8572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的报文结构（请求报文） </a:t>
            </a:r>
          </a:p>
        </p:txBody>
      </p:sp>
    </p:spTree>
    <p:extLst>
      <p:ext uri="{BB962C8B-B14F-4D97-AF65-F5344CB8AC3E}">
        <p14:creationId xmlns:p14="http://schemas.microsoft.com/office/powerpoint/2010/main" val="30781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5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441" grpId="0" animBg="1"/>
      <p:bldP spid="65644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772344"/>
            <a:ext cx="6429420" cy="8572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报文举例</a:t>
            </a:r>
            <a:endParaRPr lang="zh-CN" altLang="en-US" sz="2400" dirty="0">
              <a:solidFill>
                <a:srgbClr val="007D7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780456"/>
            <a:ext cx="5451685" cy="2687518"/>
          </a:xfrm>
        </p:spPr>
        <p:txBody>
          <a:bodyPr/>
          <a:lstStyle/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 /</a:t>
            </a:r>
            <a:r>
              <a:rPr lang="en-US" altLang="zh-CN" sz="2000" dirty="0" err="1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xbyx</a:t>
            </a: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/zxq.htm HTTP/1.1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Host: www.dlut.edu.cn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Connection: close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User-Agent: Mozilla/5.0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Accept-Language: </a:t>
            </a:r>
            <a:r>
              <a:rPr lang="en-US" altLang="zh-CN" sz="2000" dirty="0" err="1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cn</a:t>
            </a:r>
            <a:endParaRPr lang="en-US" altLang="zh-CN" sz="2000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zh-CN" altLang="en-US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请求报文的最后还有一个空行</a:t>
            </a: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en-US" sz="2000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4139952" y="2644552"/>
            <a:ext cx="913009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000" u="none" dirty="0">
                <a:solidFill>
                  <a:srgbClr val="00B050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6" name="AutoShape 36"/>
          <p:cNvSpPr>
            <a:spLocks/>
          </p:cNvSpPr>
          <p:nvPr/>
        </p:nvSpPr>
        <p:spPr bwMode="auto">
          <a:xfrm>
            <a:off x="3922861" y="2259454"/>
            <a:ext cx="145083" cy="1249194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3200" u="none" dirty="0">
              <a:solidFill>
                <a:srgbClr val="00B050"/>
              </a:solidFill>
              <a:ea typeface="黑体" pitchFamily="2" charset="-122"/>
            </a:endParaRPr>
          </a:p>
        </p:txBody>
      </p:sp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4427984" y="1812323"/>
            <a:ext cx="913009" cy="37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2000" u="none" dirty="0">
                <a:solidFill>
                  <a:srgbClr val="00B050"/>
                </a:solidFill>
                <a:latin typeface="Arial" charset="0"/>
                <a:ea typeface="黑体" pitchFamily="2" charset="-122"/>
              </a:rPr>
              <a:t>请求行</a:t>
            </a:r>
          </a:p>
        </p:txBody>
      </p:sp>
    </p:spTree>
    <p:extLst>
      <p:ext uri="{BB962C8B-B14F-4D97-AF65-F5344CB8AC3E}">
        <p14:creationId xmlns:p14="http://schemas.microsoft.com/office/powerpoint/2010/main" val="40713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88368"/>
            <a:ext cx="6480720" cy="374441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方法时实体主体为空，而使用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方法时才使用。</a:t>
            </a:r>
            <a:endParaRPr lang="en-US" altLang="zh-CN" sz="2000" b="1" kern="1200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客户机常常</a:t>
            </a:r>
            <a:r>
              <a:rPr lang="zh-CN" altLang="en-US" sz="2000" b="1" kern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在用户提交表单时使用</a:t>
            </a:r>
            <a:r>
              <a:rPr lang="en-US" altLang="zh-CN" sz="2000" b="1" kern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sz="2000" b="1" kern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。例如，用户向搜索引擎提供搜索关键词。在使用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方法的报文中，用户仍可以向服务器请求一个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页面，但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页面的特定内容依赖于用户在表单字段中输入的内容。</a:t>
            </a:r>
            <a:r>
              <a:rPr lang="zh-CN" altLang="en-US" sz="2000" b="1" kern="1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当方法字段的值为</a:t>
            </a:r>
            <a:r>
              <a:rPr lang="en-US" altLang="zh-CN" sz="2000" b="1" kern="1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sz="2000" b="1" kern="1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时，实体主体中包含的就是用户在表单字段中输入的值。</a:t>
            </a:r>
            <a:endParaRPr lang="en-US" altLang="zh-CN" sz="2000" b="1" kern="1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表单提交也可以使用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方法。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表单经常使用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方法，将输入数据（在表单字段中）传送到正确的</a:t>
            </a:r>
            <a:r>
              <a:rPr lang="en-US" altLang="zh-CN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622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7" name="Object 6"/>
          <p:cNvGraphicFramePr>
            <a:graphicFrameLocks noChangeAspect="1"/>
          </p:cNvGraphicFramePr>
          <p:nvPr/>
        </p:nvGraphicFramePr>
        <p:xfrm>
          <a:off x="323850" y="458788"/>
          <a:ext cx="5983288" cy="448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7" name="Visio" r:id="rId3" imgW="3863721" imgH="2898267" progId="Visio.Drawing.11">
                  <p:embed/>
                </p:oleObj>
              </mc:Choice>
              <mc:Fallback>
                <p:oleObj name="Visio" r:id="rId3" imgW="3863721" imgH="2898267" progId="Visio.Drawing.11">
                  <p:embed/>
                  <p:pic>
                    <p:nvPicPr>
                      <p:cNvPr id="409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8788"/>
                        <a:ext cx="5983288" cy="448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标题 1"/>
          <p:cNvSpPr>
            <a:spLocks noGrp="1"/>
          </p:cNvSpPr>
          <p:nvPr>
            <p:ph type="title" idx="4294967295"/>
          </p:nvPr>
        </p:nvSpPr>
        <p:spPr>
          <a:xfrm>
            <a:off x="3132138" y="4300538"/>
            <a:ext cx="2952750" cy="428625"/>
          </a:xfrm>
        </p:spPr>
        <p:txBody>
          <a:bodyPr/>
          <a:lstStyle/>
          <a:p>
            <a:pPr algn="l" eaLnBrk="1" hangingPunct="1"/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应答报文结构</a:t>
            </a:r>
          </a:p>
        </p:txBody>
      </p:sp>
      <p:sp>
        <p:nvSpPr>
          <p:cNvPr id="409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4097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1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604589" y="2616738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1604589" y="2004567"/>
            <a:ext cx="2359975" cy="30608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04589" y="1699673"/>
            <a:ext cx="3612816" cy="30489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title"/>
          </p:nvPr>
        </p:nvSpPr>
        <p:spPr>
          <a:xfrm>
            <a:off x="749455" y="597409"/>
            <a:ext cx="5862913" cy="630035"/>
          </a:xfrm>
        </p:spPr>
        <p:txBody>
          <a:bodyPr/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的报文结构（响应报文） </a:t>
            </a: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3296940" y="2623883"/>
            <a:ext cx="667625" cy="29179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1609367" y="2937113"/>
            <a:ext cx="684344" cy="29060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3296940" y="2011713"/>
            <a:ext cx="667625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2878927" y="2623883"/>
            <a:ext cx="90768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2878928" y="2011713"/>
            <a:ext cx="83602" cy="29893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3" name="Line 11"/>
          <p:cNvSpPr>
            <a:spLocks noChangeShapeType="1"/>
          </p:cNvSpPr>
          <p:nvPr/>
        </p:nvSpPr>
        <p:spPr bwMode="auto">
          <a:xfrm>
            <a:off x="2775022" y="261673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4" name="Line 12"/>
          <p:cNvSpPr>
            <a:spLocks noChangeShapeType="1"/>
          </p:cNvSpPr>
          <p:nvPr/>
        </p:nvSpPr>
        <p:spPr bwMode="auto">
          <a:xfrm>
            <a:off x="3296939" y="261673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>
            <a:off x="2878927" y="261673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4528283" y="1706819"/>
            <a:ext cx="68912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3526249" y="1706819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8" name="Rectangle 16"/>
          <p:cNvSpPr>
            <a:spLocks noChangeArrowheads="1"/>
          </p:cNvSpPr>
          <p:nvPr/>
        </p:nvSpPr>
        <p:spPr bwMode="auto">
          <a:xfrm>
            <a:off x="2524215" y="1706819"/>
            <a:ext cx="83602" cy="297748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29" name="Text Box 17"/>
          <p:cNvSpPr txBox="1">
            <a:spLocks noChangeArrowheads="1"/>
          </p:cNvSpPr>
          <p:nvPr/>
        </p:nvSpPr>
        <p:spPr bwMode="auto">
          <a:xfrm>
            <a:off x="1733576" y="1691336"/>
            <a:ext cx="64691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版   本</a:t>
            </a:r>
          </a:p>
        </p:txBody>
      </p:sp>
      <p:sp>
        <p:nvSpPr>
          <p:cNvPr id="90130" name="Line 18"/>
          <p:cNvSpPr>
            <a:spLocks noChangeShapeType="1"/>
          </p:cNvSpPr>
          <p:nvPr/>
        </p:nvSpPr>
        <p:spPr bwMode="auto">
          <a:xfrm>
            <a:off x="2524215" y="1699673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1" name="Line 19"/>
          <p:cNvSpPr>
            <a:spLocks noChangeShapeType="1"/>
          </p:cNvSpPr>
          <p:nvPr/>
        </p:nvSpPr>
        <p:spPr bwMode="auto">
          <a:xfrm>
            <a:off x="2607817" y="1699673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2" name="Line 20"/>
          <p:cNvSpPr>
            <a:spLocks noChangeShapeType="1"/>
          </p:cNvSpPr>
          <p:nvPr/>
        </p:nvSpPr>
        <p:spPr bwMode="auto">
          <a:xfrm>
            <a:off x="3526248" y="1699673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3" name="Line 21"/>
          <p:cNvSpPr>
            <a:spLocks noChangeShapeType="1"/>
          </p:cNvSpPr>
          <p:nvPr/>
        </p:nvSpPr>
        <p:spPr bwMode="auto">
          <a:xfrm>
            <a:off x="3609851" y="1699673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4" name="Line 22"/>
          <p:cNvSpPr>
            <a:spLocks noChangeShapeType="1"/>
          </p:cNvSpPr>
          <p:nvPr/>
        </p:nvSpPr>
        <p:spPr bwMode="auto">
          <a:xfrm>
            <a:off x="4528283" y="1699673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5" name="Text Box 23"/>
          <p:cNvSpPr txBox="1">
            <a:spLocks noChangeArrowheads="1"/>
          </p:cNvSpPr>
          <p:nvPr/>
        </p:nvSpPr>
        <p:spPr bwMode="auto">
          <a:xfrm>
            <a:off x="2705752" y="1680617"/>
            <a:ext cx="677367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状态码</a:t>
            </a:r>
          </a:p>
        </p:txBody>
      </p:sp>
      <p:sp>
        <p:nvSpPr>
          <p:cNvPr id="90136" name="Text Box 24"/>
          <p:cNvSpPr txBox="1">
            <a:spLocks noChangeArrowheads="1"/>
          </p:cNvSpPr>
          <p:nvPr/>
        </p:nvSpPr>
        <p:spPr bwMode="auto">
          <a:xfrm>
            <a:off x="3705396" y="1691336"/>
            <a:ext cx="64691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短   语</a:t>
            </a:r>
          </a:p>
        </p:txBody>
      </p:sp>
      <p:sp>
        <p:nvSpPr>
          <p:cNvPr id="90137" name="Text Box 25"/>
          <p:cNvSpPr txBox="1">
            <a:spLocks noChangeArrowheads="1"/>
          </p:cNvSpPr>
          <p:nvPr/>
        </p:nvSpPr>
        <p:spPr bwMode="auto">
          <a:xfrm>
            <a:off x="1610559" y="2000994"/>
            <a:ext cx="103644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90138" name="Line 26"/>
          <p:cNvSpPr>
            <a:spLocks noChangeShapeType="1"/>
          </p:cNvSpPr>
          <p:nvPr/>
        </p:nvSpPr>
        <p:spPr bwMode="auto">
          <a:xfrm>
            <a:off x="2775022" y="200456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39" name="Line 27"/>
          <p:cNvSpPr>
            <a:spLocks noChangeShapeType="1"/>
          </p:cNvSpPr>
          <p:nvPr/>
        </p:nvSpPr>
        <p:spPr bwMode="auto">
          <a:xfrm>
            <a:off x="3296939" y="200456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4137740" y="2313034"/>
            <a:ext cx="677367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首部行</a:t>
            </a:r>
          </a:p>
        </p:txBody>
      </p:sp>
      <p:sp>
        <p:nvSpPr>
          <p:cNvPr id="90141" name="Line 29"/>
          <p:cNvSpPr>
            <a:spLocks noChangeShapeType="1"/>
          </p:cNvSpPr>
          <p:nvPr/>
        </p:nvSpPr>
        <p:spPr bwMode="auto">
          <a:xfrm>
            <a:off x="2878927" y="200456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42" name="Text Box 30"/>
          <p:cNvSpPr txBox="1">
            <a:spLocks noChangeArrowheads="1"/>
          </p:cNvSpPr>
          <p:nvPr/>
        </p:nvSpPr>
        <p:spPr bwMode="auto">
          <a:xfrm>
            <a:off x="2720084" y="2002185"/>
            <a:ext cx="19807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90143" name="Text Box 31"/>
          <p:cNvSpPr txBox="1">
            <a:spLocks noChangeArrowheads="1"/>
          </p:cNvSpPr>
          <p:nvPr/>
        </p:nvSpPr>
        <p:spPr bwMode="auto">
          <a:xfrm>
            <a:off x="2970890" y="2006949"/>
            <a:ext cx="318294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90144" name="Text Box 32"/>
          <p:cNvSpPr txBox="1">
            <a:spLocks noChangeArrowheads="1"/>
          </p:cNvSpPr>
          <p:nvPr/>
        </p:nvSpPr>
        <p:spPr bwMode="auto">
          <a:xfrm>
            <a:off x="1606977" y="2607209"/>
            <a:ext cx="103644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首部字段名</a:t>
            </a:r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2988805" y="2616737"/>
            <a:ext cx="318294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值</a:t>
            </a:r>
          </a:p>
        </p:txBody>
      </p:sp>
      <p:sp>
        <p:nvSpPr>
          <p:cNvPr id="90146" name="Text Box 34"/>
          <p:cNvSpPr txBox="1">
            <a:spLocks noChangeArrowheads="1"/>
          </p:cNvSpPr>
          <p:nvPr/>
        </p:nvSpPr>
        <p:spPr bwMode="auto">
          <a:xfrm>
            <a:off x="2691420" y="3081225"/>
            <a:ext cx="19807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90147" name="Text Box 35"/>
          <p:cNvSpPr txBox="1">
            <a:spLocks noChangeArrowheads="1"/>
          </p:cNvSpPr>
          <p:nvPr/>
        </p:nvSpPr>
        <p:spPr bwMode="auto">
          <a:xfrm rot="-5400000">
            <a:off x="2175172" y="2341530"/>
            <a:ext cx="318294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90148" name="AutoShape 36"/>
          <p:cNvSpPr>
            <a:spLocks/>
          </p:cNvSpPr>
          <p:nvPr/>
        </p:nvSpPr>
        <p:spPr bwMode="auto">
          <a:xfrm>
            <a:off x="4017114" y="2043870"/>
            <a:ext cx="167205" cy="878952"/>
          </a:xfrm>
          <a:prstGeom prst="rightBrace">
            <a:avLst>
              <a:gd name="adj1" fmla="val 43929"/>
              <a:gd name="adj2" fmla="val 50000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49" name="Rectangle 37"/>
          <p:cNvSpPr>
            <a:spLocks noChangeArrowheads="1"/>
          </p:cNvSpPr>
          <p:nvPr/>
        </p:nvSpPr>
        <p:spPr bwMode="auto">
          <a:xfrm>
            <a:off x="1604589" y="3227716"/>
            <a:ext cx="3759717" cy="68839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0" name="Text Box 38"/>
          <p:cNvSpPr txBox="1">
            <a:spLocks noChangeArrowheads="1"/>
          </p:cNvSpPr>
          <p:nvPr/>
        </p:nvSpPr>
        <p:spPr bwMode="auto">
          <a:xfrm>
            <a:off x="2479169" y="3297985"/>
            <a:ext cx="1934121" cy="5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pPr algn="ctr"/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实体主体</a:t>
            </a:r>
          </a:p>
          <a:p>
            <a:pPr algn="ctr"/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（有些响应报文不用）</a:t>
            </a:r>
          </a:p>
        </p:txBody>
      </p:sp>
      <p:sp>
        <p:nvSpPr>
          <p:cNvPr id="90151" name="Text Box 39"/>
          <p:cNvSpPr txBox="1">
            <a:spLocks noChangeArrowheads="1"/>
          </p:cNvSpPr>
          <p:nvPr/>
        </p:nvSpPr>
        <p:spPr bwMode="auto">
          <a:xfrm>
            <a:off x="5189936" y="1691336"/>
            <a:ext cx="677367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状态行</a:t>
            </a:r>
          </a:p>
        </p:txBody>
      </p:sp>
      <p:sp>
        <p:nvSpPr>
          <p:cNvPr id="90152" name="Line 40"/>
          <p:cNvSpPr>
            <a:spLocks noChangeShapeType="1"/>
          </p:cNvSpPr>
          <p:nvPr/>
        </p:nvSpPr>
        <p:spPr bwMode="auto">
          <a:xfrm>
            <a:off x="1604589" y="2310652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3" name="Line 41"/>
          <p:cNvSpPr>
            <a:spLocks noChangeShapeType="1"/>
          </p:cNvSpPr>
          <p:nvPr/>
        </p:nvSpPr>
        <p:spPr bwMode="auto">
          <a:xfrm>
            <a:off x="1604589" y="2922821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4" name="Line 42"/>
          <p:cNvSpPr>
            <a:spLocks noChangeShapeType="1"/>
          </p:cNvSpPr>
          <p:nvPr/>
        </p:nvSpPr>
        <p:spPr bwMode="auto">
          <a:xfrm>
            <a:off x="2293711" y="2922821"/>
            <a:ext cx="0" cy="304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5" name="Line 43"/>
          <p:cNvSpPr>
            <a:spLocks noChangeShapeType="1"/>
          </p:cNvSpPr>
          <p:nvPr/>
        </p:nvSpPr>
        <p:spPr bwMode="auto">
          <a:xfrm>
            <a:off x="3964564" y="2310652"/>
            <a:ext cx="0" cy="3060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6" name="Text Box 44"/>
          <p:cNvSpPr txBox="1">
            <a:spLocks noChangeArrowheads="1"/>
          </p:cNvSpPr>
          <p:nvPr/>
        </p:nvSpPr>
        <p:spPr bwMode="auto">
          <a:xfrm>
            <a:off x="2782188" y="1204220"/>
            <a:ext cx="497831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空格</a:t>
            </a:r>
          </a:p>
        </p:txBody>
      </p:sp>
      <p:sp>
        <p:nvSpPr>
          <p:cNvPr id="90157" name="Text Box 45"/>
          <p:cNvSpPr txBox="1">
            <a:spLocks noChangeArrowheads="1"/>
          </p:cNvSpPr>
          <p:nvPr/>
        </p:nvSpPr>
        <p:spPr bwMode="auto">
          <a:xfrm>
            <a:off x="4239257" y="1204220"/>
            <a:ext cx="856903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zh-CN" altLang="en-US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回车换行</a:t>
            </a:r>
          </a:p>
        </p:txBody>
      </p:sp>
      <p:sp>
        <p:nvSpPr>
          <p:cNvPr id="90158" name="Line 46"/>
          <p:cNvSpPr>
            <a:spLocks noChangeShapeType="1"/>
          </p:cNvSpPr>
          <p:nvPr/>
        </p:nvSpPr>
        <p:spPr bwMode="auto">
          <a:xfrm>
            <a:off x="3240807" y="1469811"/>
            <a:ext cx="306940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59" name="Line 47"/>
          <p:cNvSpPr>
            <a:spLocks noChangeShapeType="1"/>
          </p:cNvSpPr>
          <p:nvPr/>
        </p:nvSpPr>
        <p:spPr bwMode="auto">
          <a:xfrm flipH="1">
            <a:off x="2544518" y="1469811"/>
            <a:ext cx="334409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60" name="Line 48"/>
          <p:cNvSpPr>
            <a:spLocks noChangeShapeType="1"/>
          </p:cNvSpPr>
          <p:nvPr/>
        </p:nvSpPr>
        <p:spPr bwMode="auto">
          <a:xfrm>
            <a:off x="4688322" y="1469811"/>
            <a:ext cx="167205" cy="229862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61" name="Line 49"/>
          <p:cNvSpPr>
            <a:spLocks noChangeShapeType="1"/>
          </p:cNvSpPr>
          <p:nvPr/>
        </p:nvSpPr>
        <p:spPr bwMode="auto">
          <a:xfrm>
            <a:off x="2962530" y="2616738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62" name="Line 50"/>
          <p:cNvSpPr>
            <a:spLocks noChangeShapeType="1"/>
          </p:cNvSpPr>
          <p:nvPr/>
        </p:nvSpPr>
        <p:spPr bwMode="auto">
          <a:xfrm>
            <a:off x="2962530" y="2004567"/>
            <a:ext cx="0" cy="306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708" tIns="34354" rIns="68708" bIns="34354" anchor="ctr"/>
          <a:lstStyle/>
          <a:p>
            <a:endParaRPr lang="zh-CN" altLang="en-US" sz="2000" u="none" dirty="0">
              <a:ea typeface="黑体" pitchFamily="2" charset="-122"/>
            </a:endParaRPr>
          </a:p>
        </p:txBody>
      </p:sp>
      <p:sp>
        <p:nvSpPr>
          <p:cNvPr id="90163" name="Text Box 51"/>
          <p:cNvSpPr txBox="1">
            <a:spLocks noChangeArrowheads="1"/>
          </p:cNvSpPr>
          <p:nvPr/>
        </p:nvSpPr>
        <p:spPr bwMode="auto">
          <a:xfrm>
            <a:off x="2720084" y="2617928"/>
            <a:ext cx="198070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:</a:t>
            </a:r>
          </a:p>
        </p:txBody>
      </p:sp>
      <p:sp>
        <p:nvSpPr>
          <p:cNvPr id="90164" name="Text Box 52"/>
          <p:cNvSpPr txBox="1">
            <a:spLocks noChangeArrowheads="1"/>
          </p:cNvSpPr>
          <p:nvPr/>
        </p:nvSpPr>
        <p:spPr bwMode="auto">
          <a:xfrm>
            <a:off x="4497230" y="1691336"/>
            <a:ext cx="616453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90165" name="Text Box 53"/>
          <p:cNvSpPr txBox="1">
            <a:spLocks noChangeArrowheads="1"/>
          </p:cNvSpPr>
          <p:nvPr/>
        </p:nvSpPr>
        <p:spPr bwMode="auto">
          <a:xfrm>
            <a:off x="3307688" y="2622692"/>
            <a:ext cx="638961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90166" name="Text Box 54"/>
          <p:cNvSpPr txBox="1">
            <a:spLocks noChangeArrowheads="1"/>
          </p:cNvSpPr>
          <p:nvPr/>
        </p:nvSpPr>
        <p:spPr bwMode="auto">
          <a:xfrm>
            <a:off x="3312466" y="2015286"/>
            <a:ext cx="616453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90167" name="Text Box 55"/>
          <p:cNvSpPr txBox="1">
            <a:spLocks noChangeArrowheads="1"/>
          </p:cNvSpPr>
          <p:nvPr/>
        </p:nvSpPr>
        <p:spPr bwMode="auto">
          <a:xfrm>
            <a:off x="1606978" y="2916867"/>
            <a:ext cx="616453" cy="2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kumimoji="1" lang="en-US" altLang="zh-CN" sz="14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CRLF</a:t>
            </a:r>
          </a:p>
        </p:txBody>
      </p:sp>
      <p:sp>
        <p:nvSpPr>
          <p:cNvPr id="90168" name="Text Box 56"/>
          <p:cNvSpPr txBox="1">
            <a:spLocks noChangeArrowheads="1"/>
          </p:cNvSpPr>
          <p:nvPr/>
        </p:nvSpPr>
        <p:spPr bwMode="auto">
          <a:xfrm>
            <a:off x="611560" y="4074511"/>
            <a:ext cx="6499280" cy="68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lang="zh-CN" altLang="en-US" sz="2000" u="none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响应报文的开始行是</a:t>
            </a:r>
            <a:r>
              <a:rPr lang="zh-CN" altLang="en-US" sz="2000" u="none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状态行</a:t>
            </a:r>
            <a:r>
              <a:rPr lang="zh-CN" altLang="en-US" sz="2000" u="none" dirty="0" smtClean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。状态行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包括三项内容，即 </a:t>
            </a:r>
            <a:r>
              <a:rPr lang="en-US" altLang="zh-CN" sz="2000" u="none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HTTP </a:t>
            </a:r>
            <a:r>
              <a:rPr lang="zh-CN" altLang="en-US" sz="2000" u="none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的版本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，</a:t>
            </a:r>
            <a:r>
              <a:rPr lang="zh-CN" altLang="en-US" sz="2000" u="none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状态码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，以及解释状态码的</a:t>
            </a:r>
            <a:r>
              <a:rPr lang="zh-CN" altLang="en-US" sz="2000" u="none" dirty="0">
                <a:solidFill>
                  <a:srgbClr val="C00000"/>
                </a:solidFill>
                <a:latin typeface="Arial" charset="0"/>
                <a:ea typeface="黑体" pitchFamily="2" charset="-122"/>
              </a:rPr>
              <a:t>简单短语</a:t>
            </a:r>
            <a:r>
              <a:rPr lang="zh-CN" altLang="en-US" sz="20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。</a:t>
            </a:r>
            <a:r>
              <a:rPr lang="zh-CN" altLang="en-US" sz="2000" u="none" dirty="0">
                <a:ea typeface="黑体" pitchFamily="2" charset="-122"/>
              </a:rPr>
              <a:t> 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468791" y="1636550"/>
            <a:ext cx="5920241" cy="432331"/>
            <a:chOff x="236" y="1026"/>
            <a:chExt cx="4957" cy="363"/>
          </a:xfrm>
        </p:grpSpPr>
        <p:sp>
          <p:nvSpPr>
            <p:cNvPr id="90170" name="Rectangle 59"/>
            <p:cNvSpPr>
              <a:spLocks noChangeArrowheads="1"/>
            </p:cNvSpPr>
            <p:nvPr/>
          </p:nvSpPr>
          <p:spPr bwMode="auto">
            <a:xfrm>
              <a:off x="1111" y="1026"/>
              <a:ext cx="4082" cy="363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 u="none" dirty="0">
                <a:ea typeface="黑体" pitchFamily="2" charset="-122"/>
              </a:endParaRPr>
            </a:p>
          </p:txBody>
        </p:sp>
        <p:sp>
          <p:nvSpPr>
            <p:cNvPr id="90171" name="Text Box 60"/>
            <p:cNvSpPr txBox="1">
              <a:spLocks noChangeArrowheads="1"/>
            </p:cNvSpPr>
            <p:nvPr/>
          </p:nvSpPr>
          <p:spPr bwMode="auto">
            <a:xfrm>
              <a:off x="236" y="1027"/>
              <a:ext cx="803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u="none" dirty="0">
                  <a:solidFill>
                    <a:srgbClr val="333399"/>
                  </a:solidFill>
                  <a:ea typeface="黑体" pitchFamily="2" charset="-122"/>
                </a:rPr>
                <a:t>开始行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5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 idx="4294967295"/>
          </p:nvPr>
        </p:nvSpPr>
        <p:spPr>
          <a:xfrm>
            <a:off x="250825" y="844550"/>
            <a:ext cx="3960813" cy="43180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主要状态码与相应意义</a:t>
            </a:r>
          </a:p>
        </p:txBody>
      </p:sp>
      <p:graphicFrame>
        <p:nvGraphicFramePr>
          <p:cNvPr id="42050" name="Group 66"/>
          <p:cNvGraphicFramePr>
            <a:graphicFrameLocks noGrp="1"/>
          </p:cNvGraphicFramePr>
          <p:nvPr>
            <p:ph idx="4294967295"/>
          </p:nvPr>
        </p:nvGraphicFramePr>
        <p:xfrm>
          <a:off x="250825" y="1420813"/>
          <a:ext cx="6265863" cy="3471863"/>
        </p:xfrm>
        <a:graphic>
          <a:graphicData uri="http://schemas.openxmlformats.org/drawingml/2006/table">
            <a:tbl>
              <a:tblPr/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代码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短语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100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continue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请求的开始部分已被接受，客户可以继续请求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101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switching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服务器同意客户的请求，切换到更新报头中定义的协议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ok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请求成功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201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created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新的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被创建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202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请求被接受，但还没有马上起作用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204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no accepted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报文中没有内容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301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Multiple choices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所请求的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指向多个资源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302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moved permanently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服务器已经不再使用所请求的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03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68" name="Group 60"/>
          <p:cNvGraphicFramePr>
            <a:graphicFrameLocks noGrp="1"/>
          </p:cNvGraphicFramePr>
          <p:nvPr>
            <p:ph idx="4294967295"/>
          </p:nvPr>
        </p:nvGraphicFramePr>
        <p:xfrm>
          <a:off x="250825" y="989013"/>
          <a:ext cx="6372225" cy="3783017"/>
        </p:xfrm>
        <a:graphic>
          <a:graphicData uri="http://schemas.openxmlformats.org/drawingml/2006/table">
            <a:tbl>
              <a:tblPr/>
              <a:tblGrid>
                <a:gridCol w="550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304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Moved temporarily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所请求的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已暂时地移走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bad request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在请求中有语法错误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401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Unauthorized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请求缺乏适当的授权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403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forbidden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服务被拒绝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404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not found 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文档未找到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405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Method not allowed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不支持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406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not acceptable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所请求的格式不可接受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500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server error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服务器端出错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501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not implemented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所请求的动作不能完成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503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service unavailable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服务器暂时不可用，但以后可能接受请求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8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559155" y="628111"/>
            <a:ext cx="6174105" cy="681248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万维网提供分布式服务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04392"/>
            <a:ext cx="6174105" cy="3889781"/>
          </a:xfrm>
        </p:spPr>
        <p:txBody>
          <a:bodyPr/>
          <a:lstStyle/>
          <a:p>
            <a:pPr algn="just" eaLnBrk="1" hangingPunct="1"/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万维网用</a:t>
            </a:r>
            <a:r>
              <a:rPr lang="zh-CN" altLang="en-US" sz="2000" b="1" kern="120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链接</a:t>
            </a:r>
            <a:r>
              <a:rPr lang="zh-CN" altLang="en-US" sz="2000" b="1" kern="1200" dirty="0">
                <a:solidFill>
                  <a:srgbClr val="1A3868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的方法能非常方便地从因特网上的一个站点访问另一个站点，从而主动地按需获取丰富的信息。</a:t>
            </a:r>
          </a:p>
        </p:txBody>
      </p:sp>
      <p:pic>
        <p:nvPicPr>
          <p:cNvPr id="78853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12504"/>
            <a:ext cx="4701143" cy="27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07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773113"/>
            <a:ext cx="3097212" cy="561975"/>
          </a:xfrm>
        </p:spPr>
        <p:txBody>
          <a:bodyPr anchor="b"/>
          <a:lstStyle/>
          <a:p>
            <a:pPr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状态码都是三位数字</a:t>
            </a:r>
            <a:r>
              <a:rPr lang="zh-CN" altLang="en-US" sz="2000" u="sng" smtClean="0"/>
              <a:t> </a:t>
            </a:r>
          </a:p>
        </p:txBody>
      </p:sp>
      <p:sp>
        <p:nvSpPr>
          <p:cNvPr id="44034" name="Rectangle 111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563688"/>
            <a:ext cx="6265863" cy="3089275"/>
          </a:xfrm>
        </p:spPr>
        <p:txBody>
          <a:bodyPr/>
          <a:lstStyle/>
          <a:p>
            <a:pPr marL="182563" indent="-182563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1xx 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通知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信息的，如请求收到了或正在进行处理。</a:t>
            </a:r>
          </a:p>
          <a:p>
            <a:pPr marL="182563" indent="-182563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2xx 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成功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，如接受或知道了。</a:t>
            </a:r>
          </a:p>
          <a:p>
            <a:pPr marL="182563" indent="-182563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3xx 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重定向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，表示要完成请求还必须采取进一步</a:t>
            </a:r>
          </a:p>
          <a:p>
            <a:pPr marL="182563" indent="-182563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          的行动。</a:t>
            </a:r>
          </a:p>
          <a:p>
            <a:pPr marL="182563" indent="-182563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4xx 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客户的差错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，如请求中有错误的语法或不能</a:t>
            </a:r>
          </a:p>
          <a:p>
            <a:pPr marL="182563" indent="-182563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          完成。</a:t>
            </a:r>
          </a:p>
          <a:p>
            <a:pPr marL="182563" indent="-182563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5xx 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服务器的差错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，如服务器失效无法完成请求。</a:t>
            </a:r>
          </a:p>
        </p:txBody>
      </p:sp>
    </p:spTree>
    <p:extLst>
      <p:ext uri="{BB962C8B-B14F-4D97-AF65-F5344CB8AC3E}">
        <p14:creationId xmlns:p14="http://schemas.microsoft.com/office/powerpoint/2010/main" val="2941113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72344"/>
            <a:ext cx="6429420" cy="8572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响应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报文举例</a:t>
            </a:r>
            <a:endParaRPr lang="zh-CN" altLang="en-US" sz="2400" dirty="0">
              <a:solidFill>
                <a:srgbClr val="007D7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52464"/>
            <a:ext cx="6429420" cy="3087688"/>
          </a:xfrm>
        </p:spPr>
        <p:txBody>
          <a:bodyPr/>
          <a:lstStyle/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HTTP/1.1 200 OK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Connection: Close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Date: Thu, 08 May 2014 06:43:16 GMT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Server: Apache-Coyote/1.1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Content-Type: image/</a:t>
            </a:r>
            <a:r>
              <a:rPr lang="en-US" altLang="zh-CN" sz="2000" dirty="0" err="1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gif;charset</a:t>
            </a: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=UTF-8</a:t>
            </a:r>
          </a:p>
          <a:p>
            <a:pPr>
              <a:buNone/>
            </a:pPr>
            <a:r>
              <a:rPr lang="en-US" altLang="zh-CN" sz="2000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Content-Length: 0</a:t>
            </a:r>
            <a:endParaRPr lang="zh-CN" altLang="en-US" sz="2000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4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标题 1"/>
          <p:cNvSpPr>
            <a:spLocks noGrp="1"/>
          </p:cNvSpPr>
          <p:nvPr>
            <p:ph type="title" idx="4294967295"/>
          </p:nvPr>
        </p:nvSpPr>
        <p:spPr>
          <a:xfrm>
            <a:off x="323850" y="557213"/>
            <a:ext cx="6119813" cy="719137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请求报文与应答报文的报头结构</a:t>
            </a:r>
          </a:p>
        </p:txBody>
      </p:sp>
      <p:sp>
        <p:nvSpPr>
          <p:cNvPr id="4608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460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8984"/>
              </p:ext>
            </p:extLst>
          </p:nvPr>
        </p:nvGraphicFramePr>
        <p:xfrm>
          <a:off x="250825" y="1347788"/>
          <a:ext cx="4319588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Visio" r:id="rId3" imgW="3223423" imgH="2545027" progId="Visio.Drawing.11">
                  <p:embed/>
                </p:oleObj>
              </mc:Choice>
              <mc:Fallback>
                <p:oleObj name="Visio" r:id="rId3" imgW="3223423" imgH="2545027" progId="Visio.Drawing.11">
                  <p:embed/>
                  <p:pic>
                    <p:nvPicPr>
                      <p:cNvPr id="460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347788"/>
                        <a:ext cx="4319588" cy="360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0" name="内容占位符 2"/>
          <p:cNvSpPr>
            <a:spLocks/>
          </p:cNvSpPr>
          <p:nvPr/>
        </p:nvSpPr>
        <p:spPr bwMode="auto">
          <a:xfrm>
            <a:off x="4644008" y="2212504"/>
            <a:ext cx="20161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sz="2000" u="none" dirty="0">
                <a:solidFill>
                  <a:srgbClr val="1A3868"/>
                </a:solidFill>
              </a:rPr>
              <a:t>报头在客户与服务器之间交换附加的信息，有</a:t>
            </a:r>
            <a:r>
              <a:rPr lang="en-US" altLang="zh-CN" sz="2000" u="none" dirty="0">
                <a:solidFill>
                  <a:srgbClr val="1A3868"/>
                </a:solidFill>
              </a:rPr>
              <a:t>4</a:t>
            </a:r>
            <a:r>
              <a:rPr lang="zh-CN" altLang="en-US" sz="2000" u="none" dirty="0">
                <a:solidFill>
                  <a:srgbClr val="1A3868"/>
                </a:solidFill>
              </a:rPr>
              <a:t>种类型。</a:t>
            </a:r>
          </a:p>
        </p:txBody>
      </p:sp>
    </p:spTree>
    <p:extLst>
      <p:ext uri="{BB962C8B-B14F-4D97-AF65-F5344CB8AC3E}">
        <p14:creationId xmlns:p14="http://schemas.microsoft.com/office/powerpoint/2010/main" val="1697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 idx="4294967295"/>
          </p:nvPr>
        </p:nvSpPr>
        <p:spPr>
          <a:xfrm>
            <a:off x="209550" y="669925"/>
            <a:ext cx="7386638" cy="750888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通用头部：给出关于报文的通用信息</a:t>
            </a:r>
            <a:endParaRPr lang="zh-CN" altLang="en-US" sz="1800" u="sng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133" name="Group 29"/>
          <p:cNvGraphicFramePr>
            <a:graphicFrameLocks noGrp="1"/>
          </p:cNvGraphicFramePr>
          <p:nvPr>
            <p:ph idx="4294967295"/>
          </p:nvPr>
        </p:nvGraphicFramePr>
        <p:xfrm>
          <a:off x="322263" y="1611313"/>
          <a:ext cx="5834062" cy="2827339"/>
        </p:xfrm>
        <a:graphic>
          <a:graphicData uri="http://schemas.openxmlformats.org/drawingml/2006/table">
            <a:tbl>
              <a:tblPr/>
              <a:tblGrid>
                <a:gridCol w="23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通用头部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Cache-control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给出关于高速缓存的信息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Connection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给出连接是否应该关闭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Date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给出当前日期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MIME-version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给出所使用的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MIME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版本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Upgrade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给出优先使用的通信协议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1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3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 idx="4294967295"/>
          </p:nvPr>
        </p:nvSpPr>
        <p:spPr>
          <a:xfrm>
            <a:off x="107950" y="703263"/>
            <a:ext cx="6911975" cy="428625"/>
          </a:xfrm>
        </p:spPr>
        <p:txBody>
          <a:bodyPr/>
          <a:lstStyle/>
          <a:p>
            <a:pPr eaLnBrk="1" hangingPunct="1"/>
            <a:r>
              <a:rPr lang="zh-CN" altLang="en-US" sz="22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请求头部：指明客户的配置与客户优先使用的文档格式</a:t>
            </a:r>
          </a:p>
        </p:txBody>
      </p:sp>
      <p:graphicFrame>
        <p:nvGraphicFramePr>
          <p:cNvPr id="48185" name="Group 57"/>
          <p:cNvGraphicFramePr>
            <a:graphicFrameLocks noGrp="1"/>
          </p:cNvGraphicFramePr>
          <p:nvPr>
            <p:ph idx="4294967295"/>
          </p:nvPr>
        </p:nvGraphicFramePr>
        <p:xfrm>
          <a:off x="287338" y="1211263"/>
          <a:ext cx="6372225" cy="3810000"/>
        </p:xfrm>
        <a:graphic>
          <a:graphicData uri="http://schemas.openxmlformats.org/drawingml/2006/table">
            <a:tbl>
              <a:tblPr/>
              <a:tblGrid>
                <a:gridCol w="21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请求头部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给出客户能够接受的数据格式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Accept-charset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给出客户能够处理的字符集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Accept-encoding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给出客户能够处理的编码方案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Accept-language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给出客户能够接受的语言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Authorization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给出客户具有何种授权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From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给出客户的电子邮件地址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Host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给出客户的主机和端口号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If-modified-since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只在比指定日期更新时才发送这个文档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If-match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只在与指定的标记匹配时才发送这个文档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If-not-match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只在与指定的标记不匹配时才发送这个文档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If-range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只发送缺少的那部分文档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If-unmodified-since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如果在指定的日期之后还未改变则发送文档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Referrer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给出被链接文档的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User-agent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标识客户程序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1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0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 idx="4294967295"/>
          </p:nvPr>
        </p:nvSpPr>
        <p:spPr>
          <a:xfrm>
            <a:off x="250825" y="773113"/>
            <a:ext cx="6842125" cy="750887"/>
          </a:xfrm>
        </p:spPr>
        <p:txBody>
          <a:bodyPr/>
          <a:lstStyle/>
          <a:p>
            <a:pPr algn="l" eaLnBrk="1" hangingPunct="1"/>
            <a:r>
              <a:rPr lang="zh-CN" altLang="en-US" sz="22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应答头部：指明服务器的配置与关于请求的特殊信息</a:t>
            </a:r>
          </a:p>
        </p:txBody>
      </p:sp>
      <p:graphicFrame>
        <p:nvGraphicFramePr>
          <p:cNvPr id="49178" name="Group 26"/>
          <p:cNvGraphicFramePr>
            <a:graphicFrameLocks noGrp="1"/>
          </p:cNvGraphicFramePr>
          <p:nvPr>
            <p:ph idx="4294967295"/>
          </p:nvPr>
        </p:nvGraphicFramePr>
        <p:xfrm>
          <a:off x="395288" y="1730375"/>
          <a:ext cx="5832475" cy="2786063"/>
        </p:xfrm>
        <a:graphic>
          <a:graphicData uri="http://schemas.openxmlformats.org/drawingml/2006/table">
            <a:tbl>
              <a:tblPr/>
              <a:tblGrid>
                <a:gridCol w="175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头部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Accept-range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给出服务器接受客户请求的范围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Age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给出文档的使用期限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Public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给出可以支持的方法清单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Retry-after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指明的日期之后，服务器才能够使用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Server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给出服务器名与版本号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1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/>
          </p:cNvSpPr>
          <p:nvPr>
            <p:ph type="title" idx="4294967295"/>
          </p:nvPr>
        </p:nvSpPr>
        <p:spPr>
          <a:xfrm>
            <a:off x="107950" y="628650"/>
            <a:ext cx="7386638" cy="750888"/>
          </a:xfrm>
        </p:spPr>
        <p:txBody>
          <a:bodyPr/>
          <a:lstStyle/>
          <a:p>
            <a:pPr algn="l" eaLnBrk="1" hangingPunct="1"/>
            <a:r>
              <a:rPr lang="zh-CN" altLang="en-US" sz="22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正文头部：说明关于文档正文的信息</a:t>
            </a:r>
          </a:p>
        </p:txBody>
      </p:sp>
      <p:graphicFrame>
        <p:nvGraphicFramePr>
          <p:cNvPr id="102446" name="Group 46"/>
          <p:cNvGraphicFramePr>
            <a:graphicFrameLocks noGrp="1"/>
          </p:cNvGraphicFramePr>
          <p:nvPr>
            <p:ph idx="4294967295"/>
          </p:nvPr>
        </p:nvGraphicFramePr>
        <p:xfrm>
          <a:off x="179388" y="1273175"/>
          <a:ext cx="6372225" cy="3675065"/>
        </p:xfrm>
        <a:graphic>
          <a:graphicData uri="http://schemas.openxmlformats.org/drawingml/2006/table">
            <a:tbl>
              <a:tblPr/>
              <a:tblGrid>
                <a:gridCol w="217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头部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Allow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列出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URL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可以使用的合法的方法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Content-encoding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给出编码方案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Content-language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指明语言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Content-length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给出文档长度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Content-range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给出文档的范围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Content-type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给出数据的类型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Etag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给出正文的标记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Expires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给出内容可能改变的时间与日期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Last-modified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给出上次内容改变的时间与日期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Location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1A3868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3868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给出被创建和被移走的文档的位置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02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78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708150"/>
            <a:ext cx="5689600" cy="30972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个请求报文与应答报文交互过程的实例，对</a:t>
            </a:r>
            <a:r>
              <a:rPr lang="en-US" altLang="zh-CN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协议的工作过程做一个总结。</a:t>
            </a:r>
          </a:p>
          <a:p>
            <a:pPr lvl="1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altLang="zh-CN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zh-CN" altLang="en-US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zh-CN" altLang="en-US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</a:p>
        </p:txBody>
      </p:sp>
      <p:sp>
        <p:nvSpPr>
          <p:cNvPr id="51202" name="标题 1"/>
          <p:cNvSpPr>
            <a:spLocks noGrp="1"/>
          </p:cNvSpPr>
          <p:nvPr>
            <p:ph type="title" idx="4294967295"/>
          </p:nvPr>
        </p:nvSpPr>
        <p:spPr>
          <a:xfrm>
            <a:off x="255588" y="779463"/>
            <a:ext cx="5180012" cy="857250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请求报文与应答报文的交互过程</a:t>
            </a:r>
          </a:p>
        </p:txBody>
      </p:sp>
    </p:spTree>
    <p:extLst>
      <p:ext uri="{BB962C8B-B14F-4D97-AF65-F5344CB8AC3E}">
        <p14:creationId xmlns:p14="http://schemas.microsoft.com/office/powerpoint/2010/main" val="18041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标题 1"/>
          <p:cNvSpPr>
            <a:spLocks noGrp="1"/>
          </p:cNvSpPr>
          <p:nvPr>
            <p:ph type="title" idx="4294967295"/>
          </p:nvPr>
        </p:nvSpPr>
        <p:spPr>
          <a:xfrm>
            <a:off x="900113" y="4535488"/>
            <a:ext cx="3851275" cy="609600"/>
          </a:xfrm>
        </p:spPr>
        <p:txBody>
          <a:bodyPr/>
          <a:lstStyle/>
          <a:p>
            <a:pPr algn="l" eaLnBrk="1" hangingPunct="1"/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方法读取图像</a:t>
            </a:r>
          </a:p>
        </p:txBody>
      </p:sp>
      <p:sp>
        <p:nvSpPr>
          <p:cNvPr id="52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522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52231" name="Object 9"/>
          <p:cNvGraphicFramePr>
            <a:graphicFrameLocks noChangeAspect="1"/>
          </p:cNvGraphicFramePr>
          <p:nvPr/>
        </p:nvGraphicFramePr>
        <p:xfrm>
          <a:off x="468313" y="555625"/>
          <a:ext cx="4176712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5" name="Visio" r:id="rId4" imgW="2760726" imgH="2679954" progId="Visio.Drawing.11">
                  <p:embed/>
                </p:oleObj>
              </mc:Choice>
              <mc:Fallback>
                <p:oleObj name="Visio" r:id="rId4" imgW="2760726" imgH="2679954" progId="Visio.Drawing.11">
                  <p:embed/>
                  <p:pic>
                    <p:nvPicPr>
                      <p:cNvPr id="522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625"/>
                        <a:ext cx="4176712" cy="407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94038" y="1791949"/>
            <a:ext cx="2142178" cy="84347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可以接受</a:t>
            </a:r>
            <a:r>
              <a:rPr lang="en-US" altLang="zh-CN" sz="2000" b="0" u="none">
                <a:solidFill>
                  <a:srgbClr val="FFFF00"/>
                </a:solidFill>
              </a:rPr>
              <a:t>GIF</a:t>
            </a:r>
            <a:r>
              <a:rPr lang="zh-CN" altLang="en-US" sz="2000" b="0" u="none">
                <a:solidFill>
                  <a:srgbClr val="FFFF00"/>
                </a:solidFill>
              </a:rPr>
              <a:t>与</a:t>
            </a:r>
            <a:r>
              <a:rPr lang="en-US" altLang="zh-CN" sz="2000" b="0" u="none">
                <a:solidFill>
                  <a:srgbClr val="FFFF00"/>
                </a:solidFill>
              </a:rPr>
              <a:t>JPEG</a:t>
            </a:r>
            <a:r>
              <a:rPr lang="zh-CN" altLang="en-US" sz="2000" b="0" u="none">
                <a:solidFill>
                  <a:srgbClr val="FFFF00"/>
                </a:solidFill>
              </a:rPr>
              <a:t>格式的图像</a:t>
            </a:r>
          </a:p>
        </p:txBody>
      </p:sp>
      <p:sp>
        <p:nvSpPr>
          <p:cNvPr id="2" name="AutoShape 6"/>
          <p:cNvSpPr>
            <a:spLocks noChangeArrowheads="1"/>
          </p:cNvSpPr>
          <p:nvPr/>
        </p:nvSpPr>
        <p:spPr bwMode="auto">
          <a:xfrm>
            <a:off x="4294038" y="2938391"/>
            <a:ext cx="2142178" cy="49150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请求成功</a:t>
            </a:r>
          </a:p>
        </p:txBody>
      </p:sp>
    </p:spTree>
    <p:extLst>
      <p:ext uri="{BB962C8B-B14F-4D97-AF65-F5344CB8AC3E}">
        <p14:creationId xmlns:p14="http://schemas.microsoft.com/office/powerpoint/2010/main" val="41692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6" name="标题 1"/>
          <p:cNvSpPr>
            <a:spLocks noGrp="1"/>
          </p:cNvSpPr>
          <p:nvPr>
            <p:ph type="title" idx="4294967295"/>
          </p:nvPr>
        </p:nvSpPr>
        <p:spPr>
          <a:xfrm>
            <a:off x="395288" y="4662488"/>
            <a:ext cx="4321175" cy="430212"/>
          </a:xfrm>
        </p:spPr>
        <p:txBody>
          <a:bodyPr/>
          <a:lstStyle/>
          <a:p>
            <a:pPr algn="l" eaLnBrk="1" hangingPunct="1"/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方法读取</a:t>
            </a: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文档信息</a:t>
            </a:r>
          </a:p>
        </p:txBody>
      </p:sp>
      <p:sp>
        <p:nvSpPr>
          <p:cNvPr id="53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532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53255" name="Object 9"/>
          <p:cNvGraphicFramePr>
            <a:graphicFrameLocks noChangeAspect="1"/>
          </p:cNvGraphicFramePr>
          <p:nvPr/>
        </p:nvGraphicFramePr>
        <p:xfrm>
          <a:off x="250825" y="703263"/>
          <a:ext cx="446563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name="Visio" r:id="rId4" imgW="3192780" imgH="2770632" progId="Visio.Drawing.11">
                  <p:embed/>
                </p:oleObj>
              </mc:Choice>
              <mc:Fallback>
                <p:oleObj name="Visio" r:id="rId4" imgW="3192780" imgH="2770632" progId="Visio.Drawing.11">
                  <p:embed/>
                  <p:pic>
                    <p:nvPicPr>
                      <p:cNvPr id="5325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703263"/>
                        <a:ext cx="446563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94038" y="1791949"/>
            <a:ext cx="2142178" cy="84347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可以接受任何</a:t>
            </a:r>
          </a:p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格式的文档</a:t>
            </a:r>
          </a:p>
        </p:txBody>
      </p:sp>
      <p:sp>
        <p:nvSpPr>
          <p:cNvPr id="2" name="AutoShape 6"/>
          <p:cNvSpPr>
            <a:spLocks noChangeArrowheads="1"/>
          </p:cNvSpPr>
          <p:nvPr/>
        </p:nvSpPr>
        <p:spPr bwMode="auto">
          <a:xfrm>
            <a:off x="4294038" y="2938391"/>
            <a:ext cx="2142178" cy="49150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请求成功</a:t>
            </a: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4294038" y="3803578"/>
            <a:ext cx="2142178" cy="4915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CN" altLang="en-US" sz="2000" b="0" u="none">
                <a:solidFill>
                  <a:srgbClr val="FFFF00"/>
                </a:solidFill>
              </a:rPr>
              <a:t>不包括正文</a:t>
            </a:r>
          </a:p>
        </p:txBody>
      </p:sp>
    </p:spTree>
    <p:extLst>
      <p:ext uri="{BB962C8B-B14F-4D97-AF65-F5344CB8AC3E}">
        <p14:creationId xmlns:p14="http://schemas.microsoft.com/office/powerpoint/2010/main" val="6331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844352"/>
            <a:ext cx="5214165" cy="462105"/>
          </a:xfrm>
        </p:spPr>
        <p:txBody>
          <a:bodyPr/>
          <a:lstStyle/>
          <a:p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万维网的工作方式 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088" y="1636440"/>
            <a:ext cx="6100263" cy="2808312"/>
          </a:xfrm>
        </p:spPr>
        <p:txBody>
          <a:bodyPr/>
          <a:lstStyle/>
          <a:p>
            <a:pPr marL="176213" indent="-17621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万维网以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客户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服务器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方式工作。</a:t>
            </a:r>
          </a:p>
          <a:p>
            <a:pPr marL="176213" indent="-17621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浏览器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就是在用户计算机上的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万维网客户程序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。万维网文档所驻留的计算机则运行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服务器程序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，因此这个计算机也称为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万维网服务器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  <a:p>
            <a:pPr marL="176213" indent="-17621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客户程序向服务器程序发出请求，服务器程序向客户程序送回客户所要的万维网文档。</a:t>
            </a:r>
          </a:p>
          <a:p>
            <a:pPr marL="176213" indent="-17621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在一个客户程序主窗口上显示出的万维网文档称为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页面</a:t>
            </a:r>
            <a:r>
              <a:rPr lang="en-US" altLang="zh-CN" sz="2000" b="1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(page)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85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标题 1"/>
          <p:cNvSpPr>
            <a:spLocks noGrp="1"/>
          </p:cNvSpPr>
          <p:nvPr>
            <p:ph type="title" idx="4294967295"/>
          </p:nvPr>
        </p:nvSpPr>
        <p:spPr>
          <a:xfrm>
            <a:off x="647700" y="4662488"/>
            <a:ext cx="4284663" cy="482600"/>
          </a:xfrm>
        </p:spPr>
        <p:txBody>
          <a:bodyPr/>
          <a:lstStyle/>
          <a:p>
            <a:pPr algn="l" eaLnBrk="1" hangingPunct="1"/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zh-CN" altLang="en-US" sz="2000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方法向服务器发送数据</a:t>
            </a:r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5428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54278" name="Object 9"/>
          <p:cNvGraphicFramePr>
            <a:graphicFrameLocks noChangeAspect="1"/>
          </p:cNvGraphicFramePr>
          <p:nvPr/>
        </p:nvGraphicFramePr>
        <p:xfrm>
          <a:off x="684213" y="700088"/>
          <a:ext cx="4175125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3" name="Visio" r:id="rId4" imgW="2733675" imgH="2841879" progId="Visio.Drawing.11">
                  <p:embed/>
                </p:oleObj>
              </mc:Choice>
              <mc:Fallback>
                <p:oleObj name="Visio" r:id="rId4" imgW="2733675" imgH="2841879" progId="Visio.Drawing.11">
                  <p:embed/>
                  <p:pic>
                    <p:nvPicPr>
                      <p:cNvPr id="5427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700088"/>
                        <a:ext cx="4175125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2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29" y="700336"/>
            <a:ext cx="642942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六、用户与服务器的交互：</a:t>
            </a:r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cookie</a:t>
            </a:r>
            <a:endParaRPr lang="zh-CN" altLang="en-US" sz="2400" dirty="0">
              <a:solidFill>
                <a:srgbClr val="007D7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852464"/>
            <a:ext cx="5847387" cy="308705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万维网站点使用 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Cookie 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来跟踪用户。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Cookie </a:t>
            </a:r>
            <a:r>
              <a:rPr lang="zh-CN" alt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表示在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服务器和客户之间传递的状态信息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使用 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Cookie 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的网站服务器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为用户产生一个唯一的识别码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。利用此识别码，网站就能够跟踪该用户在该网站的活动。  </a:t>
            </a:r>
          </a:p>
        </p:txBody>
      </p:sp>
    </p:spTree>
    <p:extLst>
      <p:ext uri="{BB962C8B-B14F-4D97-AF65-F5344CB8AC3E}">
        <p14:creationId xmlns:p14="http://schemas.microsoft.com/office/powerpoint/2010/main" val="27081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628328"/>
            <a:ext cx="6429420" cy="857250"/>
          </a:xfrm>
        </p:spPr>
        <p:txBody>
          <a:bodyPr/>
          <a:lstStyle/>
          <a:p>
            <a:r>
              <a:rPr lang="en-US" altLang="zh-CN" sz="28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cookie</a:t>
            </a:r>
            <a:endParaRPr lang="zh-CN" altLang="en-US" sz="2800" dirty="0">
              <a:solidFill>
                <a:srgbClr val="007D7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564432"/>
            <a:ext cx="5616624" cy="308768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Cookie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技术由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个部分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组成</a:t>
            </a:r>
            <a:endParaRPr lang="en-US" altLang="zh-CN" sz="2000" b="1" dirty="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  <a:p>
            <a:pPr marL="625475" indent="-625475" eaLnBrk="1" hangingPunct="1">
              <a:lnSpc>
                <a:spcPct val="120000"/>
              </a:lnSpc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（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）在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HTTP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响应报文中有一个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cookie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首部行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；</a:t>
            </a:r>
            <a:endParaRPr lang="en-US" altLang="zh-CN" sz="2000" b="1" dirty="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625475" indent="-625475" eaLnBrk="1" hangingPunct="1">
              <a:lnSpc>
                <a:spcPct val="120000"/>
              </a:lnSpc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（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）在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HTTP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请求报文中有一个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cookie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首部行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；</a:t>
            </a:r>
            <a:endParaRPr lang="en-US" altLang="zh-CN" sz="2000" b="1" dirty="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625475" indent="-625475" eaLnBrk="1" hangingPunct="1">
              <a:lnSpc>
                <a:spcPct val="120000"/>
              </a:lnSpc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（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）在用户端系统中保留有一个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cookie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文件，由用户的浏览器管理</a:t>
            </a: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；</a:t>
            </a:r>
            <a:endParaRPr lang="en-US" altLang="zh-CN" sz="2000" b="1" dirty="0" smtClean="0">
              <a:solidFill>
                <a:srgbClr val="1A3868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625475" indent="-625475" eaLnBrk="1" hangingPunct="1">
              <a:lnSpc>
                <a:spcPct val="120000"/>
              </a:lnSpc>
              <a:buNone/>
            </a:pPr>
            <a:r>
              <a:rPr lang="zh-CN" altLang="en-US" sz="2000" b="1" dirty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（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4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）在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Web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站点有一个后端数据库。</a:t>
            </a:r>
            <a:endParaRPr lang="zh-CN" altLang="en-US" sz="2000" b="1" dirty="0">
              <a:solidFill>
                <a:srgbClr val="1A386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9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28328"/>
            <a:ext cx="5066302" cy="1096903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代理服务器 </a:t>
            </a:r>
            <a:r>
              <a:rPr lang="en-US" altLang="zh-CN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(proxy server) 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36440"/>
            <a:ext cx="5847387" cy="308705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代理服务器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(proxy server)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又称为万维网高速缓存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(Web cache)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，它代表浏览器发出 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 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请求。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万维网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高速缓存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把最近的一些请求和响应暂存在本地磁盘中。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当与暂时存放的请求相同的新请求到达时，万维网高速缓存就把暂存的响应发送出去，而不需要按 </a:t>
            </a:r>
            <a:r>
              <a:rPr lang="en-US" altLang="zh-CN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URL </a:t>
            </a:r>
            <a:r>
              <a:rPr lang="zh-CN" altLang="en-US" sz="2000" b="1" dirty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的地址再去因特网访问该资源。  </a:t>
            </a:r>
          </a:p>
        </p:txBody>
      </p:sp>
    </p:spTree>
    <p:extLst>
      <p:ext uri="{BB962C8B-B14F-4D97-AF65-F5344CB8AC3E}">
        <p14:creationId xmlns:p14="http://schemas.microsoft.com/office/powerpoint/2010/main" val="40214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1180204" y="785192"/>
            <a:ext cx="5391158" cy="57644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使用高速缓存可减少</a:t>
            </a:r>
            <a:b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2400" dirty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访问因特网服务器的时延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95536" y="2444245"/>
            <a:ext cx="2706328" cy="2103293"/>
            <a:chOff x="912" y="768"/>
            <a:chExt cx="2400" cy="1584"/>
          </a:xfrm>
        </p:grpSpPr>
        <p:sp>
          <p:nvSpPr>
            <p:cNvPr id="4382" name="Oval 25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3" name="Oval 26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4" name="Oval 27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5" name="Oval 28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6" name="Oval 29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7" name="Oval 30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8" name="Oval 31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89" name="Oval 32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90" name="Oval 33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4392" name="Oval 35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3" name="Oval 36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4" name="Oval 37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5" name="Oval 38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6" name="Oval 39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7" name="Oval 40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8" name="Oval 41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99" name="Oval 42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400" name="Oval 43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409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16489"/>
              </p:ext>
            </p:extLst>
          </p:nvPr>
        </p:nvGraphicFramePr>
        <p:xfrm>
          <a:off x="5323297" y="3048078"/>
          <a:ext cx="1385411" cy="94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5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3297" y="3048078"/>
                        <a:ext cx="1385411" cy="943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Line 45"/>
          <p:cNvSpPr>
            <a:spLocks noChangeShapeType="1"/>
          </p:cNvSpPr>
          <p:nvPr/>
        </p:nvSpPr>
        <p:spPr bwMode="auto">
          <a:xfrm>
            <a:off x="3124556" y="3508992"/>
            <a:ext cx="1977793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03" name="Line 46"/>
          <p:cNvSpPr>
            <a:spLocks noChangeShapeType="1"/>
          </p:cNvSpPr>
          <p:nvPr/>
        </p:nvSpPr>
        <p:spPr bwMode="auto">
          <a:xfrm>
            <a:off x="6180819" y="3927030"/>
            <a:ext cx="508780" cy="44543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04" name="Line 47"/>
          <p:cNvSpPr>
            <a:spLocks noChangeShapeType="1"/>
          </p:cNvSpPr>
          <p:nvPr/>
        </p:nvSpPr>
        <p:spPr bwMode="auto">
          <a:xfrm>
            <a:off x="6474622" y="3698360"/>
            <a:ext cx="408457" cy="9408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05" name="Line 48"/>
          <p:cNvSpPr>
            <a:spLocks noChangeShapeType="1"/>
          </p:cNvSpPr>
          <p:nvPr/>
        </p:nvSpPr>
        <p:spPr bwMode="auto">
          <a:xfrm flipV="1">
            <a:off x="6497314" y="3139784"/>
            <a:ext cx="385765" cy="12624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06" name="Line 49"/>
          <p:cNvSpPr>
            <a:spLocks noChangeShapeType="1"/>
          </p:cNvSpPr>
          <p:nvPr/>
        </p:nvSpPr>
        <p:spPr bwMode="auto">
          <a:xfrm flipV="1">
            <a:off x="6156933" y="2632421"/>
            <a:ext cx="532666" cy="48830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6777979" y="2858710"/>
            <a:ext cx="308134" cy="541902"/>
            <a:chOff x="4486" y="2730"/>
            <a:chExt cx="217" cy="339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4373" name="Freeform 53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4" name="Freeform 54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5" name="Freeform 55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6" name="Freeform 56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7" name="Rectangle 57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8" name="Rectangle 58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9" name="Line 59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80" name="Line 60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81" name="Line 61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62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4364" name="Freeform 63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5" name="Freeform 64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6" name="Freeform 65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7" name="Freeform 66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8" name="Rectangle 67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9" name="Rectangle 68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0" name="Line 69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1" name="Line 70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72" name="Line 71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72"/>
          <p:cNvGrpSpPr>
            <a:grpSpLocks/>
          </p:cNvGrpSpPr>
          <p:nvPr/>
        </p:nvGrpSpPr>
        <p:grpSpPr bwMode="auto">
          <a:xfrm>
            <a:off x="6777979" y="3562587"/>
            <a:ext cx="308134" cy="541901"/>
            <a:chOff x="4486" y="3170"/>
            <a:chExt cx="217" cy="339"/>
          </a:xfrm>
        </p:grpSpPr>
        <p:grpSp>
          <p:nvGrpSpPr>
            <p:cNvPr id="8" name="Group 73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4353" name="Freeform 74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4" name="Freeform 75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5" name="Freeform 76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6" name="Freeform 77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7" name="Rectangle 78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8" name="Rectangle 79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9" name="Line 80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0" name="Line 81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61" name="Line 82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83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4344" name="Freeform 84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5" name="Freeform 85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6" name="Freeform 86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7" name="Freeform 87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8" name="Rectangle 88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9" name="Rectangle 89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0" name="Line 90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1" name="Line 91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52" name="Line 92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93"/>
          <p:cNvGrpSpPr>
            <a:grpSpLocks/>
          </p:cNvGrpSpPr>
          <p:nvPr/>
        </p:nvGrpSpPr>
        <p:grpSpPr bwMode="auto">
          <a:xfrm>
            <a:off x="6455513" y="4114016"/>
            <a:ext cx="308134" cy="543092"/>
            <a:chOff x="4260" y="3515"/>
            <a:chExt cx="216" cy="339"/>
          </a:xfrm>
        </p:grpSpPr>
        <p:grpSp>
          <p:nvGrpSpPr>
            <p:cNvPr id="11" name="Group 94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4333" name="Freeform 95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4" name="Freeform 96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5" name="Freeform 97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6" name="Freeform 98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7" name="Rectangle 99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8" name="Rectangle 100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9" name="Line 101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0" name="Line 102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41" name="Line 103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104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4324" name="Freeform 105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25" name="Freeform 106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26" name="Freeform 107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27" name="Freeform 108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28" name="Rectangle 109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29" name="Rectangle 110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0" name="Line 111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1" name="Line 112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332" name="Line 113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4110" name="Rectangle 114"/>
          <p:cNvSpPr>
            <a:spLocks noChangeArrowheads="1"/>
          </p:cNvSpPr>
          <p:nvPr/>
        </p:nvSpPr>
        <p:spPr bwMode="auto">
          <a:xfrm>
            <a:off x="1851412" y="2416852"/>
            <a:ext cx="25080" cy="2128303"/>
          </a:xfrm>
          <a:prstGeom prst="rect">
            <a:avLst/>
          </a:prstGeom>
          <a:solidFill>
            <a:srgbClr val="000000"/>
          </a:solidFill>
          <a:ln w="38100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11" name="Line 115"/>
          <p:cNvSpPr>
            <a:spLocks noChangeShapeType="1"/>
          </p:cNvSpPr>
          <p:nvPr/>
        </p:nvSpPr>
        <p:spPr bwMode="auto">
          <a:xfrm>
            <a:off x="1232755" y="2734847"/>
            <a:ext cx="643738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12" name="Line 116"/>
          <p:cNvSpPr>
            <a:spLocks noChangeShapeType="1"/>
          </p:cNvSpPr>
          <p:nvPr/>
        </p:nvSpPr>
        <p:spPr bwMode="auto">
          <a:xfrm>
            <a:off x="1425040" y="3316051"/>
            <a:ext cx="451453" cy="119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13" name="Line 117"/>
          <p:cNvSpPr>
            <a:spLocks noChangeShapeType="1"/>
          </p:cNvSpPr>
          <p:nvPr/>
        </p:nvSpPr>
        <p:spPr bwMode="auto">
          <a:xfrm>
            <a:off x="895957" y="3719797"/>
            <a:ext cx="967399" cy="357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14" name="Line 118"/>
          <p:cNvSpPr>
            <a:spLocks noChangeShapeType="1"/>
          </p:cNvSpPr>
          <p:nvPr/>
        </p:nvSpPr>
        <p:spPr bwMode="auto">
          <a:xfrm>
            <a:off x="1297248" y="4258127"/>
            <a:ext cx="58043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15" name="Line 119"/>
          <p:cNvSpPr>
            <a:spLocks noChangeShapeType="1"/>
          </p:cNvSpPr>
          <p:nvPr/>
        </p:nvSpPr>
        <p:spPr bwMode="auto">
          <a:xfrm>
            <a:off x="1863356" y="3503037"/>
            <a:ext cx="1095190" cy="23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2842696" y="3343444"/>
            <a:ext cx="438315" cy="307276"/>
            <a:chOff x="2154" y="3033"/>
            <a:chExt cx="309" cy="192"/>
          </a:xfrm>
        </p:grpSpPr>
        <p:sp>
          <p:nvSpPr>
            <p:cNvPr id="4297" name="Oval 121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298" name="Rectangle 122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299" name="Rectangle 123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00" name="Oval 124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14" name="Group 125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26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4314" name="Freeform 127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5" name="Freeform 128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6" name="Freeform 129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7" name="Freeform 130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8" name="Freeform 131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9" name="Freeform 132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20" name="Freeform 133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21" name="Freeform 134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35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4306" name="Freeform 136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07" name="Freeform 137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08" name="Freeform 138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09" name="Freeform 139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0" name="Freeform 140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1" name="Freeform 141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2" name="Freeform 142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313" name="Freeform 143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4302" name="Line 144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303" name="Line 145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17" name="Group 146"/>
          <p:cNvGrpSpPr>
            <a:grpSpLocks/>
          </p:cNvGrpSpPr>
          <p:nvPr/>
        </p:nvGrpSpPr>
        <p:grpSpPr bwMode="auto">
          <a:xfrm>
            <a:off x="1091826" y="2350156"/>
            <a:ext cx="403680" cy="422802"/>
            <a:chOff x="921" y="2412"/>
            <a:chExt cx="284" cy="265"/>
          </a:xfrm>
        </p:grpSpPr>
        <p:grpSp>
          <p:nvGrpSpPr>
            <p:cNvPr id="18" name="Group 147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4285" name="Freeform 148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86" name="Freeform 149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87" name="Freeform 150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88" name="Freeform 151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89" name="Rectangle 152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90" name="Rectangle 153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91" name="Rectangle 154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92" name="Line 155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56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4294" name="Freeform 157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95" name="Freeform 158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96" name="Rectangle 159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60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4273" name="Freeform 161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4" name="Freeform 162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5" name="Freeform 163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6" name="Freeform 164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7" name="Rectangle 165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8" name="Rectangle 166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79" name="Rectangle 167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80" name="Line 168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69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4282" name="Freeform 170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83" name="Freeform 171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84" name="Rectangle 172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73"/>
          <p:cNvGrpSpPr>
            <a:grpSpLocks/>
          </p:cNvGrpSpPr>
          <p:nvPr/>
        </p:nvGrpSpPr>
        <p:grpSpPr bwMode="auto">
          <a:xfrm>
            <a:off x="1168261" y="2951607"/>
            <a:ext cx="400097" cy="425184"/>
            <a:chOff x="997" y="2775"/>
            <a:chExt cx="282" cy="265"/>
          </a:xfrm>
        </p:grpSpPr>
        <p:grpSp>
          <p:nvGrpSpPr>
            <p:cNvPr id="23" name="Group 174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4259" name="Freeform 175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0" name="Freeform 176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1" name="Freeform 177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2" name="Freeform 178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3" name="Rectangle 179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4" name="Rectangle 180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5" name="Rectangle 181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66" name="Line 182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83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4268" name="Freeform 184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69" name="Freeform 185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70" name="Rectangle 186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87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4247" name="Freeform 188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48" name="Freeform 189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49" name="Freeform 190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50" name="Freeform 191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51" name="Rectangle 192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52" name="Rectangle 193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53" name="Rectangle 194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54" name="Line 195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96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4256" name="Freeform 197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57" name="Freeform 198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58" name="Rectangle 199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200"/>
          <p:cNvGrpSpPr>
            <a:grpSpLocks/>
          </p:cNvGrpSpPr>
          <p:nvPr/>
        </p:nvGrpSpPr>
        <p:grpSpPr bwMode="auto">
          <a:xfrm>
            <a:off x="621263" y="3364882"/>
            <a:ext cx="400097" cy="425184"/>
            <a:chOff x="590" y="3047"/>
            <a:chExt cx="282" cy="265"/>
          </a:xfrm>
        </p:grpSpPr>
        <p:grpSp>
          <p:nvGrpSpPr>
            <p:cNvPr id="28" name="Group 201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4233" name="Freeform 202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4" name="Freeform 203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5" name="Freeform 204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6" name="Freeform 205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7" name="Rectangle 206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8" name="Rectangle 207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39" name="Rectangle 208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40" name="Line 209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210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4242" name="Freeform 211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43" name="Freeform 212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44" name="Rectangle 213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214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4221" name="Freeform 215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2" name="Freeform 216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3" name="Freeform 217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4" name="Freeform 218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5" name="Rectangle 219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6" name="Rectangle 220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7" name="Rectangle 221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28" name="Line 222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23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4230" name="Freeform 224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31" name="Freeform 225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32" name="Rectangle 226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4096" name="Group 227"/>
          <p:cNvGrpSpPr>
            <a:grpSpLocks/>
          </p:cNvGrpSpPr>
          <p:nvPr/>
        </p:nvGrpSpPr>
        <p:grpSpPr bwMode="auto">
          <a:xfrm>
            <a:off x="1070328" y="3874627"/>
            <a:ext cx="400097" cy="425184"/>
            <a:chOff x="906" y="3365"/>
            <a:chExt cx="281" cy="265"/>
          </a:xfrm>
        </p:grpSpPr>
        <p:grpSp>
          <p:nvGrpSpPr>
            <p:cNvPr id="4097" name="Group 228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4207" name="Freeform 229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08" name="Freeform 230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09" name="Freeform 231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10" name="Freeform 232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11" name="Rectangle 233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12" name="Rectangle 234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13" name="Rectangle 235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14" name="Line 236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4099" name="Group 237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4216" name="Freeform 238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17" name="Freeform 239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18" name="Rectangle 240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101" name="Group 241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4195" name="Freeform 242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6" name="Freeform 243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7" name="Freeform 244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8" name="Freeform 245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9" name="Rectangle 246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00" name="Rectangle 247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01" name="Rectangle 248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202" name="Line 249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4107" name="Group 250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4204" name="Freeform 251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05" name="Freeform 252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206" name="Rectangle 253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sp>
        <p:nvSpPr>
          <p:cNvPr id="4121" name="Rectangle 254"/>
          <p:cNvSpPr>
            <a:spLocks noChangeArrowheads="1"/>
          </p:cNvSpPr>
          <p:nvPr/>
        </p:nvSpPr>
        <p:spPr bwMode="auto">
          <a:xfrm>
            <a:off x="2056835" y="2706262"/>
            <a:ext cx="670013" cy="50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22" name="Rectangle 255"/>
          <p:cNvSpPr>
            <a:spLocks noChangeArrowheads="1"/>
          </p:cNvSpPr>
          <p:nvPr/>
        </p:nvSpPr>
        <p:spPr bwMode="auto">
          <a:xfrm>
            <a:off x="2170295" y="2778914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grpSp>
        <p:nvGrpSpPr>
          <p:cNvPr id="4108" name="Group 257"/>
          <p:cNvGrpSpPr>
            <a:grpSpLocks/>
          </p:cNvGrpSpPr>
          <p:nvPr/>
        </p:nvGrpSpPr>
        <p:grpSpPr bwMode="auto">
          <a:xfrm>
            <a:off x="6520007" y="2226293"/>
            <a:ext cx="308134" cy="543092"/>
            <a:chOff x="4305" y="2335"/>
            <a:chExt cx="216" cy="339"/>
          </a:xfrm>
        </p:grpSpPr>
        <p:grpSp>
          <p:nvGrpSpPr>
            <p:cNvPr id="4109" name="Group 258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4184" name="Freeform 259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5" name="Freeform 260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6" name="Freeform 261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7" name="Freeform 262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8" name="Rectangle 263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9" name="Rectangle 264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0" name="Line 265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1" name="Line 266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92" name="Line 267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4116" name="Group 268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4175" name="Freeform 269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76" name="Freeform 270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77" name="Freeform 271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78" name="Freeform 272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79" name="Rectangle 273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0" name="Rectangle 274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1" name="Line 275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2" name="Line 276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4183" name="Line 277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4124" name="Rectangle 279"/>
          <p:cNvSpPr>
            <a:spLocks noChangeArrowheads="1"/>
          </p:cNvSpPr>
          <p:nvPr/>
        </p:nvSpPr>
        <p:spPr bwMode="auto">
          <a:xfrm>
            <a:off x="5510806" y="2357302"/>
            <a:ext cx="1033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4125" name="Rectangle 280"/>
          <p:cNvSpPr>
            <a:spLocks noChangeArrowheads="1"/>
          </p:cNvSpPr>
          <p:nvPr/>
        </p:nvSpPr>
        <p:spPr bwMode="auto">
          <a:xfrm>
            <a:off x="3472103" y="3183851"/>
            <a:ext cx="640155" cy="31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26" name="Rectangle 281"/>
          <p:cNvSpPr>
            <a:spLocks noChangeArrowheads="1"/>
          </p:cNvSpPr>
          <p:nvPr/>
        </p:nvSpPr>
        <p:spPr bwMode="auto">
          <a:xfrm>
            <a:off x="4008353" y="3237445"/>
            <a:ext cx="6395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4117" name="Group 282"/>
          <p:cNvGrpSpPr>
            <a:grpSpLocks/>
          </p:cNvGrpSpPr>
          <p:nvPr/>
        </p:nvGrpSpPr>
        <p:grpSpPr bwMode="auto">
          <a:xfrm>
            <a:off x="4954253" y="3343444"/>
            <a:ext cx="438315" cy="307276"/>
            <a:chOff x="3202" y="3033"/>
            <a:chExt cx="309" cy="192"/>
          </a:xfrm>
        </p:grpSpPr>
        <p:sp>
          <p:nvSpPr>
            <p:cNvPr id="4148" name="Oval 283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149" name="Rectangle 284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150" name="Rectangle 285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151" name="Oval 286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4118" name="Group 287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4119" name="Group 288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4165" name="Freeform 289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6" name="Freeform 290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7" name="Freeform 291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8" name="Freeform 292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9" name="Freeform 293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70" name="Freeform 294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71" name="Freeform 295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72" name="Freeform 296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4120" name="Group 297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4157" name="Freeform 298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58" name="Freeform 299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59" name="Freeform 300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0" name="Freeform 301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1" name="Freeform 302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2" name="Freeform 303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3" name="Freeform 304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4164" name="Freeform 305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4153" name="Line 306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4154" name="Line 307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sp>
        <p:nvSpPr>
          <p:cNvPr id="4128" name="Rectangle 308"/>
          <p:cNvSpPr>
            <a:spLocks noChangeArrowheads="1"/>
          </p:cNvSpPr>
          <p:nvPr/>
        </p:nvSpPr>
        <p:spPr bwMode="auto">
          <a:xfrm>
            <a:off x="5400930" y="2995674"/>
            <a:ext cx="670013" cy="32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29" name="Rectangle 309"/>
          <p:cNvSpPr>
            <a:spLocks noChangeArrowheads="1"/>
          </p:cNvSpPr>
          <p:nvPr/>
        </p:nvSpPr>
        <p:spPr bwMode="auto">
          <a:xfrm>
            <a:off x="5704286" y="3400613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4130" name="Rectangle 310"/>
          <p:cNvSpPr>
            <a:spLocks noChangeArrowheads="1"/>
          </p:cNvSpPr>
          <p:nvPr/>
        </p:nvSpPr>
        <p:spPr bwMode="auto">
          <a:xfrm>
            <a:off x="3086338" y="3068325"/>
            <a:ext cx="300969" cy="29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31" name="Rectangle 311"/>
          <p:cNvSpPr>
            <a:spLocks noChangeArrowheads="1"/>
          </p:cNvSpPr>
          <p:nvPr/>
        </p:nvSpPr>
        <p:spPr bwMode="auto">
          <a:xfrm>
            <a:off x="2442600" y="3647146"/>
            <a:ext cx="326049" cy="300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32" name="Rectangle 312"/>
          <p:cNvSpPr>
            <a:spLocks noChangeArrowheads="1"/>
          </p:cNvSpPr>
          <p:nvPr/>
        </p:nvSpPr>
        <p:spPr bwMode="auto">
          <a:xfrm>
            <a:off x="1537306" y="3357736"/>
            <a:ext cx="328438" cy="2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33" name="Rectangle 313"/>
          <p:cNvSpPr>
            <a:spLocks noChangeArrowheads="1"/>
          </p:cNvSpPr>
          <p:nvPr/>
        </p:nvSpPr>
        <p:spPr bwMode="auto">
          <a:xfrm>
            <a:off x="534078" y="3079044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4134" name="Rectangle 314"/>
          <p:cNvSpPr>
            <a:spLocks noChangeArrowheads="1"/>
          </p:cNvSpPr>
          <p:nvPr/>
        </p:nvSpPr>
        <p:spPr bwMode="auto">
          <a:xfrm>
            <a:off x="3082755" y="3088572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4135" name="Rectangle 315"/>
          <p:cNvSpPr>
            <a:spLocks noChangeArrowheads="1"/>
          </p:cNvSpPr>
          <p:nvPr/>
        </p:nvSpPr>
        <p:spPr bwMode="auto">
          <a:xfrm>
            <a:off x="5054576" y="3089762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4136" name="Freeform 316"/>
          <p:cNvSpPr>
            <a:spLocks/>
          </p:cNvSpPr>
          <p:nvPr/>
        </p:nvSpPr>
        <p:spPr bwMode="auto">
          <a:xfrm>
            <a:off x="3163969" y="2708644"/>
            <a:ext cx="3489801" cy="871806"/>
          </a:xfrm>
          <a:custGeom>
            <a:avLst/>
            <a:gdLst>
              <a:gd name="T0" fmla="*/ 0 w 2922"/>
              <a:gd name="T1" fmla="*/ 718 h 732"/>
              <a:gd name="T2" fmla="*/ 765 w 2922"/>
              <a:gd name="T3" fmla="*/ 712 h 732"/>
              <a:gd name="T4" fmla="*/ 1702 w 2922"/>
              <a:gd name="T5" fmla="*/ 700 h 732"/>
              <a:gd name="T6" fmla="*/ 2324 w 2922"/>
              <a:gd name="T7" fmla="*/ 520 h 732"/>
              <a:gd name="T8" fmla="*/ 2922 w 2922"/>
              <a:gd name="T9" fmla="*/ 0 h 7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2"/>
              <a:gd name="T16" fmla="*/ 0 h 732"/>
              <a:gd name="T17" fmla="*/ 2922 w 2922"/>
              <a:gd name="T18" fmla="*/ 732 h 7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2" h="732">
                <a:moveTo>
                  <a:pt x="0" y="718"/>
                </a:moveTo>
                <a:cubicBezTo>
                  <a:pt x="127" y="717"/>
                  <a:pt x="481" y="715"/>
                  <a:pt x="765" y="712"/>
                </a:cubicBezTo>
                <a:cubicBezTo>
                  <a:pt x="1049" y="709"/>
                  <a:pt x="1442" y="732"/>
                  <a:pt x="1702" y="700"/>
                </a:cubicBezTo>
                <a:cubicBezTo>
                  <a:pt x="1962" y="668"/>
                  <a:pt x="2121" y="637"/>
                  <a:pt x="2324" y="520"/>
                </a:cubicBezTo>
                <a:cubicBezTo>
                  <a:pt x="2527" y="403"/>
                  <a:pt x="2798" y="108"/>
                  <a:pt x="2922" y="0"/>
                </a:cubicBezTo>
              </a:path>
            </a:pathLst>
          </a:custGeom>
          <a:noFill/>
          <a:ln w="76200">
            <a:solidFill>
              <a:schemeClr val="hlink"/>
            </a:solidFill>
            <a:round/>
            <a:headEnd type="triangle" w="med" len="lg"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4123" name="Group 327"/>
          <p:cNvGrpSpPr>
            <a:grpSpLocks/>
          </p:cNvGrpSpPr>
          <p:nvPr/>
        </p:nvGrpSpPr>
        <p:grpSpPr bwMode="auto">
          <a:xfrm>
            <a:off x="3874589" y="2441862"/>
            <a:ext cx="1076081" cy="538329"/>
            <a:chOff x="2981" y="1888"/>
            <a:chExt cx="901" cy="452"/>
          </a:xfrm>
        </p:grpSpPr>
        <p:sp>
          <p:nvSpPr>
            <p:cNvPr id="558398" name="AutoShape 318"/>
            <p:cNvSpPr>
              <a:spLocks noChangeArrowheads="1"/>
            </p:cNvSpPr>
            <p:nvPr/>
          </p:nvSpPr>
          <p:spPr bwMode="auto">
            <a:xfrm>
              <a:off x="2981" y="1888"/>
              <a:ext cx="863" cy="452"/>
            </a:xfrm>
            <a:prstGeom prst="wedgeRoundRectCallout">
              <a:avLst>
                <a:gd name="adj1" fmla="val -89051"/>
                <a:gd name="adj2" fmla="val 144468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ctr">
                <a:defRPr/>
              </a:pPr>
              <a:endParaRPr kumimoji="1" lang="zh-CN" altLang="zh-CN" u="none" dirty="0">
                <a:solidFill>
                  <a:srgbClr val="333399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4147" name="Rectangle 319"/>
            <p:cNvSpPr>
              <a:spLocks noChangeArrowheads="1"/>
            </p:cNvSpPr>
            <p:nvPr/>
          </p:nvSpPr>
          <p:spPr bwMode="auto">
            <a:xfrm>
              <a:off x="3016" y="1906"/>
              <a:ext cx="86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1" lang="zh-CN" altLang="en-US" sz="1600" u="none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这条链路上</a:t>
              </a:r>
            </a:p>
            <a:p>
              <a:r>
                <a:rPr kumimoji="1" lang="zh-CN" altLang="en-US" sz="1600" u="none" dirty="0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的时延很大</a:t>
              </a:r>
            </a:p>
          </p:txBody>
        </p:sp>
      </p:grpSp>
      <p:sp>
        <p:nvSpPr>
          <p:cNvPr id="4138" name="Freeform 320"/>
          <p:cNvSpPr>
            <a:spLocks/>
          </p:cNvSpPr>
          <p:nvPr/>
        </p:nvSpPr>
        <p:spPr bwMode="auto">
          <a:xfrm>
            <a:off x="1425040" y="2589546"/>
            <a:ext cx="1483344" cy="870616"/>
          </a:xfrm>
          <a:custGeom>
            <a:avLst/>
            <a:gdLst>
              <a:gd name="T0" fmla="*/ 0 w 620"/>
              <a:gd name="T1" fmla="*/ 0 h 909"/>
              <a:gd name="T2" fmla="*/ 620 w 620"/>
              <a:gd name="T3" fmla="*/ 909 h 909"/>
              <a:gd name="T4" fmla="*/ 0 60000 65536"/>
              <a:gd name="T5" fmla="*/ 0 60000 65536"/>
              <a:gd name="T6" fmla="*/ 0 w 620"/>
              <a:gd name="T7" fmla="*/ 0 h 909"/>
              <a:gd name="T8" fmla="*/ 620 w 620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909">
                <a:moveTo>
                  <a:pt x="0" y="0"/>
                </a:moveTo>
                <a:cubicBezTo>
                  <a:pt x="103" y="151"/>
                  <a:pt x="491" y="720"/>
                  <a:pt x="620" y="90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lg"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39" name="Freeform 321"/>
          <p:cNvSpPr>
            <a:spLocks/>
          </p:cNvSpPr>
          <p:nvPr/>
        </p:nvSpPr>
        <p:spPr bwMode="auto">
          <a:xfrm>
            <a:off x="1554026" y="3170749"/>
            <a:ext cx="1288671" cy="363253"/>
          </a:xfrm>
          <a:custGeom>
            <a:avLst/>
            <a:gdLst>
              <a:gd name="T0" fmla="*/ 0 w 620"/>
              <a:gd name="T1" fmla="*/ 0 h 909"/>
              <a:gd name="T2" fmla="*/ 620 w 620"/>
              <a:gd name="T3" fmla="*/ 909 h 909"/>
              <a:gd name="T4" fmla="*/ 0 60000 65536"/>
              <a:gd name="T5" fmla="*/ 0 60000 65536"/>
              <a:gd name="T6" fmla="*/ 0 w 620"/>
              <a:gd name="T7" fmla="*/ 0 h 909"/>
              <a:gd name="T8" fmla="*/ 620 w 620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909">
                <a:moveTo>
                  <a:pt x="0" y="0"/>
                </a:moveTo>
                <a:cubicBezTo>
                  <a:pt x="103" y="151"/>
                  <a:pt x="491" y="720"/>
                  <a:pt x="620" y="90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lg"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40" name="Freeform 322"/>
          <p:cNvSpPr>
            <a:spLocks/>
          </p:cNvSpPr>
          <p:nvPr/>
        </p:nvSpPr>
        <p:spPr bwMode="auto">
          <a:xfrm>
            <a:off x="965227" y="3575687"/>
            <a:ext cx="1908522" cy="28584"/>
          </a:xfrm>
          <a:custGeom>
            <a:avLst/>
            <a:gdLst>
              <a:gd name="T0" fmla="*/ 0 w 1344"/>
              <a:gd name="T1" fmla="*/ 17 h 17"/>
              <a:gd name="T2" fmla="*/ 1344 w 1344"/>
              <a:gd name="T3" fmla="*/ 0 h 17"/>
              <a:gd name="T4" fmla="*/ 0 60000 65536"/>
              <a:gd name="T5" fmla="*/ 0 60000 65536"/>
              <a:gd name="T6" fmla="*/ 0 w 1344"/>
              <a:gd name="T7" fmla="*/ 0 h 17"/>
              <a:gd name="T8" fmla="*/ 1344 w 1344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344" h="17">
                <a:moveTo>
                  <a:pt x="0" y="17"/>
                </a:moveTo>
                <a:cubicBezTo>
                  <a:pt x="224" y="14"/>
                  <a:pt x="1064" y="4"/>
                  <a:pt x="1344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lg"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41" name="Freeform 323"/>
          <p:cNvSpPr>
            <a:spLocks/>
          </p:cNvSpPr>
          <p:nvPr/>
        </p:nvSpPr>
        <p:spPr bwMode="auto">
          <a:xfrm>
            <a:off x="1425040" y="3628091"/>
            <a:ext cx="1495288" cy="485925"/>
          </a:xfrm>
          <a:custGeom>
            <a:avLst/>
            <a:gdLst>
              <a:gd name="T0" fmla="*/ 0 w 1052"/>
              <a:gd name="T1" fmla="*/ 304 h 304"/>
              <a:gd name="T2" fmla="*/ 1052 w 1052"/>
              <a:gd name="T3" fmla="*/ 0 h 304"/>
              <a:gd name="T4" fmla="*/ 0 60000 65536"/>
              <a:gd name="T5" fmla="*/ 0 60000 65536"/>
              <a:gd name="T6" fmla="*/ 0 w 1052"/>
              <a:gd name="T7" fmla="*/ 0 h 304"/>
              <a:gd name="T8" fmla="*/ 1052 w 1052"/>
              <a:gd name="T9" fmla="*/ 304 h 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52" h="304">
                <a:moveTo>
                  <a:pt x="0" y="304"/>
                </a:moveTo>
                <a:cubicBezTo>
                  <a:pt x="175" y="253"/>
                  <a:pt x="833" y="63"/>
                  <a:pt x="1052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lg"/>
            <a:tailEnd type="triangl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4142" name="Text Box 326"/>
          <p:cNvSpPr txBox="1">
            <a:spLocks noChangeArrowheads="1"/>
          </p:cNvSpPr>
          <p:nvPr/>
        </p:nvSpPr>
        <p:spPr bwMode="auto">
          <a:xfrm>
            <a:off x="2410951" y="1756020"/>
            <a:ext cx="3541934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没有使用高速缓存的情况</a:t>
            </a:r>
          </a:p>
        </p:txBody>
      </p:sp>
      <p:grpSp>
        <p:nvGrpSpPr>
          <p:cNvPr id="4127" name="Group 330"/>
          <p:cNvGrpSpPr>
            <a:grpSpLocks/>
          </p:cNvGrpSpPr>
          <p:nvPr/>
        </p:nvGrpSpPr>
        <p:grpSpPr bwMode="auto">
          <a:xfrm>
            <a:off x="3173524" y="3468498"/>
            <a:ext cx="2248903" cy="1301755"/>
            <a:chOff x="2394" y="2750"/>
            <a:chExt cx="1883" cy="1093"/>
          </a:xfrm>
        </p:grpSpPr>
        <p:sp>
          <p:nvSpPr>
            <p:cNvPr id="4144" name="Text Box 328"/>
            <p:cNvSpPr txBox="1">
              <a:spLocks noChangeArrowheads="1"/>
            </p:cNvSpPr>
            <p:nvPr/>
          </p:nvSpPr>
          <p:spPr bwMode="auto">
            <a:xfrm>
              <a:off x="2394" y="3249"/>
              <a:ext cx="1883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u="none" dirty="0">
                  <a:solidFill>
                    <a:srgbClr val="333399"/>
                  </a:solidFill>
                  <a:ea typeface="黑体" pitchFamily="2" charset="-122"/>
                </a:rPr>
                <a:t>所有万维网通信量</a:t>
              </a:r>
            </a:p>
            <a:p>
              <a:pPr algn="ctr"/>
              <a:r>
                <a:rPr lang="zh-CN" altLang="en-US" sz="2000" u="none" dirty="0">
                  <a:solidFill>
                    <a:srgbClr val="333399"/>
                  </a:solidFill>
                  <a:ea typeface="黑体" pitchFamily="2" charset="-122"/>
                </a:rPr>
                <a:t>都经过这条链路</a:t>
              </a:r>
            </a:p>
          </p:txBody>
        </p:sp>
        <p:sp>
          <p:nvSpPr>
            <p:cNvPr id="4145" name="Line 329"/>
            <p:cNvSpPr>
              <a:spLocks noChangeShapeType="1"/>
            </p:cNvSpPr>
            <p:nvPr/>
          </p:nvSpPr>
          <p:spPr bwMode="auto">
            <a:xfrm flipV="1">
              <a:off x="3334" y="2750"/>
              <a:ext cx="0" cy="589"/>
            </a:xfrm>
            <a:prstGeom prst="line">
              <a:avLst/>
            </a:prstGeom>
            <a:noFill/>
            <a:ln w="76200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2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67544" y="2656134"/>
            <a:ext cx="2598838" cy="1928216"/>
            <a:chOff x="912" y="768"/>
            <a:chExt cx="2400" cy="1584"/>
          </a:xfrm>
        </p:grpSpPr>
        <p:sp>
          <p:nvSpPr>
            <p:cNvPr id="5426" name="Oval 7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27" name="Oval 8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28" name="Oval 9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29" name="Oval 10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30" name="Oval 11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31" name="Oval 12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32" name="Oval 13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33" name="Oval 14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434" name="Oval 15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5436" name="Oval 17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37" name="Oval 18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38" name="Oval 19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39" name="Oval 20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40" name="Oval 21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41" name="Oval 22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42" name="Oval 23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43" name="Oval 24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44" name="Oval 25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512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15296"/>
              </p:ext>
            </p:extLst>
          </p:nvPr>
        </p:nvGraphicFramePr>
        <p:xfrm>
          <a:off x="5200633" y="3199226"/>
          <a:ext cx="1331665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9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33" y="3199226"/>
                        <a:ext cx="1331665" cy="862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Line 27"/>
          <p:cNvSpPr>
            <a:spLocks noChangeShapeType="1"/>
          </p:cNvSpPr>
          <p:nvPr/>
        </p:nvSpPr>
        <p:spPr bwMode="auto">
          <a:xfrm>
            <a:off x="3089075" y="3620837"/>
            <a:ext cx="189896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26" name="Line 28"/>
          <p:cNvSpPr>
            <a:spLocks noChangeShapeType="1"/>
          </p:cNvSpPr>
          <p:nvPr/>
        </p:nvSpPr>
        <p:spPr bwMode="auto">
          <a:xfrm>
            <a:off x="6024713" y="4003146"/>
            <a:ext cx="488476" cy="40732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27" name="Line 29"/>
          <p:cNvSpPr>
            <a:spLocks noChangeShapeType="1"/>
          </p:cNvSpPr>
          <p:nvPr/>
        </p:nvSpPr>
        <p:spPr bwMode="auto">
          <a:xfrm>
            <a:off x="6306571" y="3793530"/>
            <a:ext cx="391737" cy="8694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28" name="Line 30"/>
          <p:cNvSpPr>
            <a:spLocks noChangeShapeType="1"/>
          </p:cNvSpPr>
          <p:nvPr/>
        </p:nvSpPr>
        <p:spPr bwMode="auto">
          <a:xfrm flipV="1">
            <a:off x="6328069" y="3282596"/>
            <a:ext cx="370239" cy="11552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29" name="Line 31"/>
          <p:cNvSpPr>
            <a:spLocks noChangeShapeType="1"/>
          </p:cNvSpPr>
          <p:nvPr/>
        </p:nvSpPr>
        <p:spPr bwMode="auto">
          <a:xfrm flipV="1">
            <a:off x="6002019" y="2818108"/>
            <a:ext cx="511169" cy="44662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597985" y="3024149"/>
            <a:ext cx="296191" cy="496644"/>
            <a:chOff x="4486" y="2730"/>
            <a:chExt cx="217" cy="339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5417" name="Freeform 35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8" name="Freeform 36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9" name="Freeform 37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0" name="Freeform 38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1" name="Rectangle 39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2" name="Rectangle 40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3" name="Line 41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4" name="Line 42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25" name="Line 43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5408" name="Freeform 45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9" name="Freeform 46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0" name="Freeform 47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1" name="Freeform 48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2" name="Rectangle 49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3" name="Rectangle 50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4" name="Line 51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5" name="Line 52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16" name="Line 53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6597985" y="3669667"/>
            <a:ext cx="296191" cy="496644"/>
            <a:chOff x="4486" y="3170"/>
            <a:chExt cx="217" cy="33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5397" name="Freeform 56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8" name="Freeform 57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9" name="Freeform 58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0" name="Freeform 59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1" name="Rectangle 60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2" name="Rectangle 61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3" name="Line 62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4" name="Line 63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405" name="Line 64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5388" name="Freeform 66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9" name="Freeform 67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0" name="Freeform 68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1" name="Freeform 69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2" name="Rectangle 70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3" name="Rectangle 71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4" name="Line 72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5" name="Line 73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96" name="Line 74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75"/>
          <p:cNvGrpSpPr>
            <a:grpSpLocks/>
          </p:cNvGrpSpPr>
          <p:nvPr/>
        </p:nvGrpSpPr>
        <p:grpSpPr bwMode="auto">
          <a:xfrm>
            <a:off x="6289851" y="4174648"/>
            <a:ext cx="293802" cy="496644"/>
            <a:chOff x="4260" y="3515"/>
            <a:chExt cx="216" cy="339"/>
          </a:xfrm>
        </p:grpSpPr>
        <p:grpSp>
          <p:nvGrpSpPr>
            <p:cNvPr id="11" name="Group 76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5377" name="Freeform 77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8" name="Freeform 78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9" name="Freeform 79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0" name="Freeform 80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1" name="Rectangle 81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2" name="Rectangle 82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3" name="Line 83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4" name="Line 84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85" name="Line 85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86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5368" name="Freeform 87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69" name="Freeform 88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0" name="Freeform 89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1" name="Freeform 90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2" name="Rectangle 91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3" name="Rectangle 92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4" name="Line 93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5" name="Line 94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76" name="Line 95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5133" name="Rectangle 96"/>
          <p:cNvSpPr>
            <a:spLocks noChangeArrowheads="1"/>
          </p:cNvSpPr>
          <p:nvPr/>
        </p:nvSpPr>
        <p:spPr bwMode="auto">
          <a:xfrm>
            <a:off x="1866092" y="2619213"/>
            <a:ext cx="22692" cy="1949655"/>
          </a:xfrm>
          <a:prstGeom prst="rect">
            <a:avLst/>
          </a:prstGeom>
          <a:solidFill>
            <a:srgbClr val="000000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4" name="Line 97"/>
          <p:cNvSpPr>
            <a:spLocks noChangeShapeType="1"/>
          </p:cNvSpPr>
          <p:nvPr/>
        </p:nvSpPr>
        <p:spPr bwMode="auto">
          <a:xfrm>
            <a:off x="1259378" y="2905051"/>
            <a:ext cx="61746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5" name="Line 98"/>
          <p:cNvSpPr>
            <a:spLocks noChangeShapeType="1"/>
          </p:cNvSpPr>
          <p:nvPr/>
        </p:nvSpPr>
        <p:spPr bwMode="auto">
          <a:xfrm>
            <a:off x="1444497" y="3437424"/>
            <a:ext cx="432344" cy="119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6" name="Line 99"/>
          <p:cNvSpPr>
            <a:spLocks noChangeShapeType="1"/>
          </p:cNvSpPr>
          <p:nvPr/>
        </p:nvSpPr>
        <p:spPr bwMode="auto">
          <a:xfrm>
            <a:off x="948855" y="3813779"/>
            <a:ext cx="927986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7" name="Line 100"/>
          <p:cNvSpPr>
            <a:spLocks noChangeShapeType="1"/>
          </p:cNvSpPr>
          <p:nvPr/>
        </p:nvSpPr>
        <p:spPr bwMode="auto">
          <a:xfrm>
            <a:off x="1320288" y="4277074"/>
            <a:ext cx="55655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8" name="Line 101"/>
          <p:cNvSpPr>
            <a:spLocks noChangeShapeType="1"/>
          </p:cNvSpPr>
          <p:nvPr/>
        </p:nvSpPr>
        <p:spPr bwMode="auto">
          <a:xfrm>
            <a:off x="1876841" y="4410465"/>
            <a:ext cx="30932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39" name="Line 339"/>
          <p:cNvSpPr>
            <a:spLocks noChangeShapeType="1"/>
          </p:cNvSpPr>
          <p:nvPr/>
        </p:nvSpPr>
        <p:spPr bwMode="auto">
          <a:xfrm flipV="1">
            <a:off x="2472807" y="3687533"/>
            <a:ext cx="541026" cy="485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40" name="Line 102"/>
          <p:cNvSpPr>
            <a:spLocks noChangeShapeType="1"/>
          </p:cNvSpPr>
          <p:nvPr/>
        </p:nvSpPr>
        <p:spPr bwMode="auto">
          <a:xfrm>
            <a:off x="1876841" y="3614882"/>
            <a:ext cx="1052196" cy="119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13" name="Group 103"/>
          <p:cNvGrpSpPr>
            <a:grpSpLocks/>
          </p:cNvGrpSpPr>
          <p:nvPr/>
        </p:nvGrpSpPr>
        <p:grpSpPr bwMode="auto">
          <a:xfrm>
            <a:off x="2817965" y="3468390"/>
            <a:ext cx="421595" cy="281075"/>
            <a:chOff x="2154" y="3033"/>
            <a:chExt cx="309" cy="192"/>
          </a:xfrm>
        </p:grpSpPr>
        <p:sp>
          <p:nvSpPr>
            <p:cNvPr id="5341" name="Oval 104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342" name="Rectangle 105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343" name="Rectangle 106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344" name="Oval 107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14" name="Group 108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09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5358" name="Freeform 110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9" name="Freeform 111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0" name="Freeform 112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1" name="Freeform 113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2" name="Freeform 114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3" name="Freeform 115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4" name="Freeform 116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65" name="Freeform 117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18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5350" name="Freeform 119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1" name="Freeform 120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2" name="Freeform 121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3" name="Freeform 122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4" name="Freeform 123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5" name="Freeform 124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6" name="Freeform 125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57" name="Freeform 126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5346" name="Line 127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347" name="Line 128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17" name="Group 129"/>
          <p:cNvGrpSpPr>
            <a:grpSpLocks/>
          </p:cNvGrpSpPr>
          <p:nvPr/>
        </p:nvGrpSpPr>
        <p:grpSpPr bwMode="auto">
          <a:xfrm>
            <a:off x="1136363" y="2558472"/>
            <a:ext cx="386959" cy="388264"/>
            <a:chOff x="921" y="2412"/>
            <a:chExt cx="284" cy="265"/>
          </a:xfrm>
        </p:grpSpPr>
        <p:grpSp>
          <p:nvGrpSpPr>
            <p:cNvPr id="18" name="Group 130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5329" name="Freeform 131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0" name="Freeform 132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1" name="Freeform 133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2" name="Freeform 134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3" name="Rectangle 135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4" name="Rectangle 136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5" name="Rectangle 137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36" name="Line 138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39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5338" name="Freeform 140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39" name="Freeform 141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40" name="Rectangle 142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43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5317" name="Freeform 144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18" name="Freeform 145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19" name="Freeform 146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20" name="Freeform 147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21" name="Rectangle 148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22" name="Rectangle 149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23" name="Rectangle 150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24" name="Line 151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52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5326" name="Freeform 153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27" name="Freeform 154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28" name="Rectangle 155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56"/>
          <p:cNvGrpSpPr>
            <a:grpSpLocks/>
          </p:cNvGrpSpPr>
          <p:nvPr/>
        </p:nvGrpSpPr>
        <p:grpSpPr bwMode="auto">
          <a:xfrm>
            <a:off x="1240270" y="3090845"/>
            <a:ext cx="384571" cy="388264"/>
            <a:chOff x="997" y="2775"/>
            <a:chExt cx="282" cy="265"/>
          </a:xfrm>
        </p:grpSpPr>
        <p:grpSp>
          <p:nvGrpSpPr>
            <p:cNvPr id="23" name="Group 157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5303" name="Freeform 158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4" name="Freeform 159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5" name="Freeform 160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6" name="Freeform 161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7" name="Rectangle 162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8" name="Rectangle 163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09" name="Rectangle 164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310" name="Line 165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66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5312" name="Freeform 167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13" name="Freeform 168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14" name="Rectangle 169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70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5291" name="Freeform 171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2" name="Freeform 172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3" name="Freeform 173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4" name="Freeform 174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5" name="Rectangle 175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6" name="Rectangle 176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7" name="Rectangle 177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98" name="Line 178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79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5300" name="Freeform 180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01" name="Freeform 181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302" name="Rectangle 182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183"/>
          <p:cNvGrpSpPr>
            <a:grpSpLocks/>
          </p:cNvGrpSpPr>
          <p:nvPr/>
        </p:nvGrpSpPr>
        <p:grpSpPr bwMode="auto">
          <a:xfrm>
            <a:off x="684911" y="3488637"/>
            <a:ext cx="384571" cy="388264"/>
            <a:chOff x="590" y="3047"/>
            <a:chExt cx="282" cy="265"/>
          </a:xfrm>
        </p:grpSpPr>
        <p:grpSp>
          <p:nvGrpSpPr>
            <p:cNvPr id="28" name="Group 184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5277" name="Freeform 185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78" name="Freeform 186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79" name="Freeform 187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80" name="Freeform 188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81" name="Rectangle 189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82" name="Rectangle 190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83" name="Rectangle 191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84" name="Line 192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193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5286" name="Freeform 194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87" name="Freeform 195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88" name="Rectangle 196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197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5265" name="Freeform 198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66" name="Freeform 199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67" name="Freeform 200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68" name="Freeform 201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69" name="Rectangle 202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70" name="Rectangle 203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71" name="Rectangle 204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72" name="Line 205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06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5274" name="Freeform 207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75" name="Freeform 208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76" name="Rectangle 209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5155" name="Group 210"/>
          <p:cNvGrpSpPr>
            <a:grpSpLocks/>
          </p:cNvGrpSpPr>
          <p:nvPr/>
        </p:nvGrpSpPr>
        <p:grpSpPr bwMode="auto">
          <a:xfrm>
            <a:off x="1116061" y="3955506"/>
            <a:ext cx="383376" cy="388264"/>
            <a:chOff x="906" y="3365"/>
            <a:chExt cx="281" cy="265"/>
          </a:xfrm>
        </p:grpSpPr>
        <p:grpSp>
          <p:nvGrpSpPr>
            <p:cNvPr id="5156" name="Group 211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5251" name="Freeform 212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2" name="Freeform 213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3" name="Freeform 214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4" name="Freeform 215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5" name="Rectangle 216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6" name="Rectangle 217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7" name="Rectangle 218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58" name="Line 219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5165" name="Group 220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5260" name="Freeform 221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61" name="Freeform 222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62" name="Rectangle 223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5166" name="Group 224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5239" name="Freeform 225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0" name="Freeform 226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1" name="Freeform 227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2" name="Freeform 228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3" name="Rectangle 229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4" name="Rectangle 230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5" name="Rectangle 231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46" name="Line 232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5167" name="Group 233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5248" name="Freeform 234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49" name="Freeform 235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250" name="Rectangle 236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5168" name="Group 237"/>
          <p:cNvGrpSpPr>
            <a:grpSpLocks/>
          </p:cNvGrpSpPr>
          <p:nvPr/>
        </p:nvGrpSpPr>
        <p:grpSpPr bwMode="auto">
          <a:xfrm>
            <a:off x="2237526" y="4046021"/>
            <a:ext cx="334409" cy="630036"/>
            <a:chOff x="1660" y="3427"/>
            <a:chExt cx="217" cy="339"/>
          </a:xfrm>
        </p:grpSpPr>
        <p:grpSp>
          <p:nvGrpSpPr>
            <p:cNvPr id="5174" name="Group 238"/>
            <p:cNvGrpSpPr>
              <a:grpSpLocks/>
            </p:cNvGrpSpPr>
            <p:nvPr/>
          </p:nvGrpSpPr>
          <p:grpSpPr bwMode="auto">
            <a:xfrm>
              <a:off x="1665" y="3433"/>
              <a:ext cx="212" cy="333"/>
              <a:chOff x="1665" y="3433"/>
              <a:chExt cx="212" cy="333"/>
            </a:xfrm>
          </p:grpSpPr>
          <p:sp>
            <p:nvSpPr>
              <p:cNvPr id="5228" name="Freeform 239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9" name="Freeform 240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0" name="Freeform 241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1" name="Freeform 242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2" name="Rectangle 243"/>
              <p:cNvSpPr>
                <a:spLocks noChangeArrowheads="1"/>
              </p:cNvSpPr>
              <p:nvPr/>
            </p:nvSpPr>
            <p:spPr bwMode="auto">
              <a:xfrm>
                <a:off x="1665" y="3496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3" name="Rectangle 244"/>
              <p:cNvSpPr>
                <a:spLocks noChangeArrowheads="1"/>
              </p:cNvSpPr>
              <p:nvPr/>
            </p:nvSpPr>
            <p:spPr bwMode="auto">
              <a:xfrm>
                <a:off x="1671" y="3509"/>
                <a:ext cx="65" cy="4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4" name="Line 245"/>
              <p:cNvSpPr>
                <a:spLocks noChangeShapeType="1"/>
              </p:cNvSpPr>
              <p:nvPr/>
            </p:nvSpPr>
            <p:spPr bwMode="auto">
              <a:xfrm>
                <a:off x="1676" y="3534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5" name="Line 246"/>
              <p:cNvSpPr>
                <a:spLocks noChangeShapeType="1"/>
              </p:cNvSpPr>
              <p:nvPr/>
            </p:nvSpPr>
            <p:spPr bwMode="auto">
              <a:xfrm flipH="1">
                <a:off x="1665" y="370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36" name="Line 247"/>
              <p:cNvSpPr>
                <a:spLocks noChangeShapeType="1"/>
              </p:cNvSpPr>
              <p:nvPr/>
            </p:nvSpPr>
            <p:spPr bwMode="auto">
              <a:xfrm flipH="1">
                <a:off x="1665" y="3596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5177" name="Group 248"/>
            <p:cNvGrpSpPr>
              <a:grpSpLocks/>
            </p:cNvGrpSpPr>
            <p:nvPr/>
          </p:nvGrpSpPr>
          <p:grpSpPr bwMode="auto">
            <a:xfrm>
              <a:off x="1660" y="3427"/>
              <a:ext cx="212" cy="333"/>
              <a:chOff x="1660" y="3427"/>
              <a:chExt cx="212" cy="333"/>
            </a:xfrm>
          </p:grpSpPr>
          <p:sp>
            <p:nvSpPr>
              <p:cNvPr id="5219" name="Freeform 249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0" name="Freeform 250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1" name="Freeform 251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2" name="Freeform 252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3" name="Rectangle 253"/>
              <p:cNvSpPr>
                <a:spLocks noChangeArrowheads="1"/>
              </p:cNvSpPr>
              <p:nvPr/>
            </p:nvSpPr>
            <p:spPr bwMode="auto">
              <a:xfrm>
                <a:off x="1660" y="3490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4" name="Rectangle 254"/>
              <p:cNvSpPr>
                <a:spLocks noChangeArrowheads="1"/>
              </p:cNvSpPr>
              <p:nvPr/>
            </p:nvSpPr>
            <p:spPr bwMode="auto">
              <a:xfrm>
                <a:off x="1665" y="3502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5" name="Line 255"/>
              <p:cNvSpPr>
                <a:spLocks noChangeShapeType="1"/>
              </p:cNvSpPr>
              <p:nvPr/>
            </p:nvSpPr>
            <p:spPr bwMode="auto">
              <a:xfrm>
                <a:off x="1676" y="3521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6" name="Line 256"/>
              <p:cNvSpPr>
                <a:spLocks noChangeShapeType="1"/>
              </p:cNvSpPr>
              <p:nvPr/>
            </p:nvSpPr>
            <p:spPr bwMode="auto">
              <a:xfrm flipH="1">
                <a:off x="1665" y="370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27" name="Line 257"/>
              <p:cNvSpPr>
                <a:spLocks noChangeShapeType="1"/>
              </p:cNvSpPr>
              <p:nvPr/>
            </p:nvSpPr>
            <p:spPr bwMode="auto">
              <a:xfrm flipH="1">
                <a:off x="1665" y="3590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5147" name="Rectangle 258"/>
          <p:cNvSpPr>
            <a:spLocks noChangeArrowheads="1"/>
          </p:cNvSpPr>
          <p:nvPr/>
        </p:nvSpPr>
        <p:spPr bwMode="auto">
          <a:xfrm>
            <a:off x="2061961" y="2884805"/>
            <a:ext cx="644933" cy="46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48" name="Rectangle 259"/>
          <p:cNvSpPr>
            <a:spLocks noChangeArrowheads="1"/>
          </p:cNvSpPr>
          <p:nvPr/>
        </p:nvSpPr>
        <p:spPr bwMode="auto">
          <a:xfrm>
            <a:off x="2137203" y="2989612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sp>
        <p:nvSpPr>
          <p:cNvPr id="5149" name="Rectangle 260"/>
          <p:cNvSpPr>
            <a:spLocks noChangeArrowheads="1"/>
          </p:cNvSpPr>
          <p:nvPr/>
        </p:nvSpPr>
        <p:spPr bwMode="auto">
          <a:xfrm>
            <a:off x="2680618" y="4410465"/>
            <a:ext cx="808554" cy="46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50" name="Rectangle 261"/>
          <p:cNvSpPr>
            <a:spLocks noChangeArrowheads="1"/>
          </p:cNvSpPr>
          <p:nvPr/>
        </p:nvSpPr>
        <p:spPr bwMode="auto">
          <a:xfrm>
            <a:off x="2869833" y="4498598"/>
            <a:ext cx="16543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校园网的高速缓存</a:t>
            </a:r>
          </a:p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（代理服务器）</a:t>
            </a:r>
          </a:p>
        </p:txBody>
      </p:sp>
      <p:grpSp>
        <p:nvGrpSpPr>
          <p:cNvPr id="5178" name="Group 262"/>
          <p:cNvGrpSpPr>
            <a:grpSpLocks/>
          </p:cNvGrpSpPr>
          <p:nvPr/>
        </p:nvGrpSpPr>
        <p:grpSpPr bwMode="auto">
          <a:xfrm>
            <a:off x="6350761" y="2445327"/>
            <a:ext cx="294997" cy="496644"/>
            <a:chOff x="4305" y="2335"/>
            <a:chExt cx="216" cy="339"/>
          </a:xfrm>
        </p:grpSpPr>
        <p:grpSp>
          <p:nvGrpSpPr>
            <p:cNvPr id="5197" name="Group 263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5208" name="Freeform 264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9" name="Freeform 265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0" name="Freeform 266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1" name="Freeform 267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2" name="Rectangle 268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3" name="Rectangle 269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4" name="Line 270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5" name="Line 271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16" name="Line 272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5198" name="Group 273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5199" name="Freeform 274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0" name="Freeform 275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1" name="Freeform 276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2" name="Freeform 277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3" name="Rectangle 278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4" name="Rectangle 279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5" name="Line 280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6" name="Line 281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5207" name="Line 282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5152" name="Rectangle 284"/>
          <p:cNvSpPr>
            <a:spLocks noChangeArrowheads="1"/>
          </p:cNvSpPr>
          <p:nvPr/>
        </p:nvSpPr>
        <p:spPr bwMode="auto">
          <a:xfrm>
            <a:off x="5380974" y="2565618"/>
            <a:ext cx="1033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5153" name="Rectangle 285"/>
          <p:cNvSpPr>
            <a:spLocks noChangeArrowheads="1"/>
          </p:cNvSpPr>
          <p:nvPr/>
        </p:nvSpPr>
        <p:spPr bwMode="auto">
          <a:xfrm>
            <a:off x="3422290" y="3321898"/>
            <a:ext cx="615075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54" name="Rectangle 286"/>
          <p:cNvSpPr>
            <a:spLocks noChangeArrowheads="1"/>
          </p:cNvSpPr>
          <p:nvPr/>
        </p:nvSpPr>
        <p:spPr bwMode="auto">
          <a:xfrm>
            <a:off x="3827165" y="3371920"/>
            <a:ext cx="6395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5217" name="Group 287"/>
          <p:cNvGrpSpPr>
            <a:grpSpLocks/>
          </p:cNvGrpSpPr>
          <p:nvPr/>
        </p:nvGrpSpPr>
        <p:grpSpPr bwMode="auto">
          <a:xfrm>
            <a:off x="2433394" y="4410464"/>
            <a:ext cx="392931" cy="195323"/>
            <a:chOff x="1872" y="3676"/>
            <a:chExt cx="227" cy="136"/>
          </a:xfrm>
        </p:grpSpPr>
        <p:sp>
          <p:nvSpPr>
            <p:cNvPr id="5195" name="Line 288"/>
            <p:cNvSpPr>
              <a:spLocks noChangeShapeType="1"/>
            </p:cNvSpPr>
            <p:nvPr/>
          </p:nvSpPr>
          <p:spPr bwMode="auto">
            <a:xfrm>
              <a:off x="1919" y="3702"/>
              <a:ext cx="180" cy="11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196" name="Freeform 289"/>
            <p:cNvSpPr>
              <a:spLocks/>
            </p:cNvSpPr>
            <p:nvPr/>
          </p:nvSpPr>
          <p:spPr bwMode="auto">
            <a:xfrm>
              <a:off x="1872" y="3676"/>
              <a:ext cx="62" cy="47"/>
            </a:xfrm>
            <a:custGeom>
              <a:avLst/>
              <a:gdLst>
                <a:gd name="T0" fmla="*/ 62 w 62"/>
                <a:gd name="T1" fmla="*/ 15 h 47"/>
                <a:gd name="T2" fmla="*/ 0 w 62"/>
                <a:gd name="T3" fmla="*/ 0 h 47"/>
                <a:gd name="T4" fmla="*/ 42 w 62"/>
                <a:gd name="T5" fmla="*/ 47 h 47"/>
                <a:gd name="T6" fmla="*/ 62 w 62"/>
                <a:gd name="T7" fmla="*/ 15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47"/>
                <a:gd name="T14" fmla="*/ 62 w 6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47">
                  <a:moveTo>
                    <a:pt x="62" y="15"/>
                  </a:moveTo>
                  <a:lnTo>
                    <a:pt x="0" y="0"/>
                  </a:lnTo>
                  <a:lnTo>
                    <a:pt x="42" y="47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5218" name="Group 290"/>
          <p:cNvGrpSpPr>
            <a:grpSpLocks/>
          </p:cNvGrpSpPr>
          <p:nvPr/>
        </p:nvGrpSpPr>
        <p:grpSpPr bwMode="auto">
          <a:xfrm>
            <a:off x="4845919" y="3468390"/>
            <a:ext cx="421595" cy="281075"/>
            <a:chOff x="3202" y="3033"/>
            <a:chExt cx="309" cy="192"/>
          </a:xfrm>
        </p:grpSpPr>
        <p:sp>
          <p:nvSpPr>
            <p:cNvPr id="5170" name="Oval 291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171" name="Rectangle 292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172" name="Rectangle 293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173" name="Oval 294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5237" name="Group 295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5238" name="Group 296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5187" name="Freeform 297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8" name="Freeform 298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9" name="Freeform 299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90" name="Freeform 300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91" name="Freeform 301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92" name="Freeform 302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93" name="Freeform 303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94" name="Freeform 304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5247" name="Group 305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5179" name="Freeform 306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0" name="Freeform 307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1" name="Freeform 308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2" name="Freeform 309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3" name="Freeform 310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4" name="Freeform 311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5" name="Freeform 312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5186" name="Freeform 313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5175" name="Line 314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5176" name="Line 315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sp>
        <p:nvSpPr>
          <p:cNvPr id="5157" name="Rectangle 316"/>
          <p:cNvSpPr>
            <a:spLocks noChangeArrowheads="1"/>
          </p:cNvSpPr>
          <p:nvPr/>
        </p:nvSpPr>
        <p:spPr bwMode="auto">
          <a:xfrm>
            <a:off x="5275874" y="3150395"/>
            <a:ext cx="643738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58" name="Rectangle 317"/>
          <p:cNvSpPr>
            <a:spLocks noChangeArrowheads="1"/>
          </p:cNvSpPr>
          <p:nvPr/>
        </p:nvSpPr>
        <p:spPr bwMode="auto">
          <a:xfrm>
            <a:off x="5506378" y="3471963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5159" name="Rectangle 318"/>
          <p:cNvSpPr>
            <a:spLocks noChangeArrowheads="1"/>
          </p:cNvSpPr>
          <p:nvPr/>
        </p:nvSpPr>
        <p:spPr bwMode="auto">
          <a:xfrm>
            <a:off x="3052051" y="3215900"/>
            <a:ext cx="289025" cy="27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60" name="Rectangle 319"/>
          <p:cNvSpPr>
            <a:spLocks noChangeArrowheads="1"/>
          </p:cNvSpPr>
          <p:nvPr/>
        </p:nvSpPr>
        <p:spPr bwMode="auto">
          <a:xfrm>
            <a:off x="2433394" y="3747083"/>
            <a:ext cx="314106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61" name="Rectangle 321"/>
          <p:cNvSpPr>
            <a:spLocks noChangeArrowheads="1"/>
          </p:cNvSpPr>
          <p:nvPr/>
        </p:nvSpPr>
        <p:spPr bwMode="auto">
          <a:xfrm>
            <a:off x="1563929" y="3481491"/>
            <a:ext cx="315300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62" name="Rectangle 323"/>
          <p:cNvSpPr>
            <a:spLocks noChangeArrowheads="1"/>
          </p:cNvSpPr>
          <p:nvPr/>
        </p:nvSpPr>
        <p:spPr bwMode="auto">
          <a:xfrm>
            <a:off x="600114" y="3226619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5163" name="Rectangle 324"/>
          <p:cNvSpPr>
            <a:spLocks noChangeArrowheads="1"/>
          </p:cNvSpPr>
          <p:nvPr/>
        </p:nvSpPr>
        <p:spPr bwMode="auto">
          <a:xfrm>
            <a:off x="3086687" y="3237338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5164" name="Rectangle 325"/>
          <p:cNvSpPr>
            <a:spLocks noChangeArrowheads="1"/>
          </p:cNvSpPr>
          <p:nvPr/>
        </p:nvSpPr>
        <p:spPr bwMode="auto">
          <a:xfrm>
            <a:off x="4714544" y="3256394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562502" name="Freeform 326"/>
          <p:cNvSpPr>
            <a:spLocks/>
          </p:cNvSpPr>
          <p:nvPr/>
        </p:nvSpPr>
        <p:spPr bwMode="auto">
          <a:xfrm>
            <a:off x="1554374" y="3454099"/>
            <a:ext cx="687928" cy="768189"/>
          </a:xfrm>
          <a:custGeom>
            <a:avLst/>
            <a:gdLst>
              <a:gd name="T0" fmla="*/ 0 w 504"/>
              <a:gd name="T1" fmla="*/ 0 h 524"/>
              <a:gd name="T2" fmla="*/ 504 w 504"/>
              <a:gd name="T3" fmla="*/ 524 h 524"/>
              <a:gd name="T4" fmla="*/ 0 60000 65536"/>
              <a:gd name="T5" fmla="*/ 0 60000 65536"/>
              <a:gd name="T6" fmla="*/ 0 w 504"/>
              <a:gd name="T7" fmla="*/ 0 h 524"/>
              <a:gd name="T8" fmla="*/ 504 w 504"/>
              <a:gd name="T9" fmla="*/ 524 h 52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4" h="524">
                <a:moveTo>
                  <a:pt x="0" y="0"/>
                </a:moveTo>
                <a:cubicBezTo>
                  <a:pt x="84" y="87"/>
                  <a:pt x="399" y="415"/>
                  <a:pt x="504" y="524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62506" name="Freeform 330"/>
          <p:cNvSpPr>
            <a:spLocks/>
          </p:cNvSpPr>
          <p:nvPr/>
        </p:nvSpPr>
        <p:spPr bwMode="auto">
          <a:xfrm>
            <a:off x="1024097" y="3720881"/>
            <a:ext cx="1251647" cy="653854"/>
          </a:xfrm>
          <a:custGeom>
            <a:avLst/>
            <a:gdLst>
              <a:gd name="T0" fmla="*/ 0 w 917"/>
              <a:gd name="T1" fmla="*/ 0 h 446"/>
              <a:gd name="T2" fmla="*/ 917 w 917"/>
              <a:gd name="T3" fmla="*/ 446 h 446"/>
              <a:gd name="T4" fmla="*/ 0 60000 65536"/>
              <a:gd name="T5" fmla="*/ 0 60000 65536"/>
              <a:gd name="T6" fmla="*/ 0 w 917"/>
              <a:gd name="T7" fmla="*/ 0 h 446"/>
              <a:gd name="T8" fmla="*/ 917 w 917"/>
              <a:gd name="T9" fmla="*/ 446 h 44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7" h="446">
                <a:moveTo>
                  <a:pt x="0" y="0"/>
                </a:moveTo>
                <a:cubicBezTo>
                  <a:pt x="153" y="74"/>
                  <a:pt x="726" y="353"/>
                  <a:pt x="917" y="44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none" w="med" len="lg"/>
            <a:tailEnd type="triangle" w="med" len="med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62507" name="Freeform 331"/>
          <p:cNvSpPr>
            <a:spLocks/>
          </p:cNvSpPr>
          <p:nvPr/>
        </p:nvSpPr>
        <p:spPr bwMode="auto">
          <a:xfrm>
            <a:off x="1448081" y="4210378"/>
            <a:ext cx="802583" cy="275120"/>
          </a:xfrm>
          <a:custGeom>
            <a:avLst/>
            <a:gdLst>
              <a:gd name="T0" fmla="*/ 0 w 588"/>
              <a:gd name="T1" fmla="*/ 0 h 188"/>
              <a:gd name="T2" fmla="*/ 588 w 588"/>
              <a:gd name="T3" fmla="*/ 188 h 188"/>
              <a:gd name="T4" fmla="*/ 0 60000 65536"/>
              <a:gd name="T5" fmla="*/ 0 60000 65536"/>
              <a:gd name="T6" fmla="*/ 0 w 588"/>
              <a:gd name="T7" fmla="*/ 0 h 188"/>
              <a:gd name="T8" fmla="*/ 588 w 588"/>
              <a:gd name="T9" fmla="*/ 188 h 1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8" h="188">
                <a:moveTo>
                  <a:pt x="0" y="0"/>
                </a:moveTo>
                <a:cubicBezTo>
                  <a:pt x="98" y="31"/>
                  <a:pt x="466" y="149"/>
                  <a:pt x="588" y="18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none" w="med" len="lg"/>
            <a:tailEnd type="triangle" w="med" len="med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62508" name="Freeform 332"/>
          <p:cNvSpPr>
            <a:spLocks/>
          </p:cNvSpPr>
          <p:nvPr/>
        </p:nvSpPr>
        <p:spPr bwMode="auto">
          <a:xfrm>
            <a:off x="1456440" y="2789525"/>
            <a:ext cx="846773" cy="1332720"/>
          </a:xfrm>
          <a:custGeom>
            <a:avLst/>
            <a:gdLst>
              <a:gd name="T0" fmla="*/ 0 w 620"/>
              <a:gd name="T1" fmla="*/ 0 h 909"/>
              <a:gd name="T2" fmla="*/ 620 w 620"/>
              <a:gd name="T3" fmla="*/ 909 h 909"/>
              <a:gd name="T4" fmla="*/ 0 60000 65536"/>
              <a:gd name="T5" fmla="*/ 0 60000 65536"/>
              <a:gd name="T6" fmla="*/ 0 w 620"/>
              <a:gd name="T7" fmla="*/ 0 h 909"/>
              <a:gd name="T8" fmla="*/ 620 w 620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909">
                <a:moveTo>
                  <a:pt x="0" y="0"/>
                </a:moveTo>
                <a:cubicBezTo>
                  <a:pt x="103" y="151"/>
                  <a:pt x="491" y="720"/>
                  <a:pt x="620" y="90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none" w="med" len="lg"/>
            <a:tailEnd type="triangle" w="med" len="med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5169" name="Text Box 340"/>
          <p:cNvSpPr txBox="1">
            <a:spLocks noChangeArrowheads="1"/>
          </p:cNvSpPr>
          <p:nvPr/>
        </p:nvSpPr>
        <p:spPr bwMode="auto">
          <a:xfrm>
            <a:off x="552512" y="917227"/>
            <a:ext cx="6467760" cy="10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(1)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浏览器访问因特网的服务器时，要先与校园网的高速缓存建立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TCP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连接，并向高速缓存发出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请求报文 </a:t>
            </a:r>
          </a:p>
        </p:txBody>
      </p:sp>
      <p:sp>
        <p:nvSpPr>
          <p:cNvPr id="327" name="Text Box 326"/>
          <p:cNvSpPr txBox="1">
            <a:spLocks noChangeArrowheads="1"/>
          </p:cNvSpPr>
          <p:nvPr/>
        </p:nvSpPr>
        <p:spPr bwMode="auto">
          <a:xfrm>
            <a:off x="2322863" y="2171607"/>
            <a:ext cx="2923175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 smtClean="0">
                <a:solidFill>
                  <a:srgbClr val="333399"/>
                </a:solidFill>
                <a:ea typeface="黑体" pitchFamily="2" charset="-122"/>
              </a:rPr>
              <a:t>使用</a:t>
            </a:r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高速缓存的情况</a:t>
            </a:r>
          </a:p>
        </p:txBody>
      </p:sp>
    </p:spTree>
    <p:extLst>
      <p:ext uri="{BB962C8B-B14F-4D97-AF65-F5344CB8AC3E}">
        <p14:creationId xmlns:p14="http://schemas.microsoft.com/office/powerpoint/2010/main" val="23249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502" grpId="0" animBg="1"/>
      <p:bldP spid="562506" grpId="0" animBg="1"/>
      <p:bldP spid="562507" grpId="0" animBg="1"/>
      <p:bldP spid="56250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7544" y="2593732"/>
            <a:ext cx="2598838" cy="1928216"/>
            <a:chOff x="912" y="768"/>
            <a:chExt cx="2400" cy="1584"/>
          </a:xfrm>
        </p:grpSpPr>
        <p:sp>
          <p:nvSpPr>
            <p:cNvPr id="6450" name="Oval 4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1" name="Oval 5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2" name="Oval 6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3" name="Oval 7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4" name="Oval 8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5" name="Oval 9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6" name="Oval 10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7" name="Oval 11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458" name="Oval 12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6460" name="Oval 14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1" name="Oval 15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2" name="Oval 16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3" name="Oval 17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4" name="Oval 18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5" name="Oval 19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6" name="Oval 20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7" name="Oval 21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68" name="Oval 22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614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803355"/>
              </p:ext>
            </p:extLst>
          </p:nvPr>
        </p:nvGraphicFramePr>
        <p:xfrm>
          <a:off x="5200633" y="3136824"/>
          <a:ext cx="1331665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3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33" y="3136824"/>
                        <a:ext cx="1331665" cy="862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Line 24"/>
          <p:cNvSpPr>
            <a:spLocks noChangeShapeType="1"/>
          </p:cNvSpPr>
          <p:nvPr/>
        </p:nvSpPr>
        <p:spPr bwMode="auto">
          <a:xfrm>
            <a:off x="3089075" y="3558435"/>
            <a:ext cx="189896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0" name="Line 25"/>
          <p:cNvSpPr>
            <a:spLocks noChangeShapeType="1"/>
          </p:cNvSpPr>
          <p:nvPr/>
        </p:nvSpPr>
        <p:spPr bwMode="auto">
          <a:xfrm>
            <a:off x="6024713" y="3940744"/>
            <a:ext cx="488476" cy="40732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1" name="Line 26"/>
          <p:cNvSpPr>
            <a:spLocks noChangeShapeType="1"/>
          </p:cNvSpPr>
          <p:nvPr/>
        </p:nvSpPr>
        <p:spPr bwMode="auto">
          <a:xfrm>
            <a:off x="6306571" y="3731128"/>
            <a:ext cx="391737" cy="8694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2" name="Line 27"/>
          <p:cNvSpPr>
            <a:spLocks noChangeShapeType="1"/>
          </p:cNvSpPr>
          <p:nvPr/>
        </p:nvSpPr>
        <p:spPr bwMode="auto">
          <a:xfrm flipV="1">
            <a:off x="6328069" y="3220194"/>
            <a:ext cx="370239" cy="11552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3" name="Line 28"/>
          <p:cNvSpPr>
            <a:spLocks noChangeShapeType="1"/>
          </p:cNvSpPr>
          <p:nvPr/>
        </p:nvSpPr>
        <p:spPr bwMode="auto">
          <a:xfrm flipV="1">
            <a:off x="6002019" y="2755706"/>
            <a:ext cx="511169" cy="44662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597985" y="2961747"/>
            <a:ext cx="296191" cy="496644"/>
            <a:chOff x="4486" y="2730"/>
            <a:chExt cx="217" cy="339"/>
          </a:xfrm>
        </p:grpSpPr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6441" name="Freeform 31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2" name="Freeform 32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3" name="Freeform 33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4" name="Freeform 34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5" name="Rectangle 35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6" name="Rectangle 36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7" name="Line 37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8" name="Line 38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9" name="Line 39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6432" name="Freeform 41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3" name="Freeform 42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4" name="Freeform 43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5" name="Freeform 44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6" name="Rectangle 45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7" name="Rectangle 46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8" name="Line 47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39" name="Line 48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40" name="Line 49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597985" y="3607265"/>
            <a:ext cx="296191" cy="496644"/>
            <a:chOff x="4486" y="3170"/>
            <a:chExt cx="217" cy="339"/>
          </a:xfrm>
        </p:grpSpPr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6421" name="Freeform 52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2" name="Freeform 53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3" name="Freeform 54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4" name="Freeform 55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5" name="Rectangle 56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6" name="Rectangle 57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7" name="Line 58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8" name="Line 59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9" name="Line 60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6412" name="Freeform 62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3" name="Freeform 63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4" name="Freeform 64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5" name="Freeform 65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6" name="Rectangle 66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7" name="Rectangle 67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8" name="Line 68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19" name="Line 69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20" name="Line 70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71"/>
          <p:cNvGrpSpPr>
            <a:grpSpLocks/>
          </p:cNvGrpSpPr>
          <p:nvPr/>
        </p:nvGrpSpPr>
        <p:grpSpPr bwMode="auto">
          <a:xfrm>
            <a:off x="6289851" y="4112246"/>
            <a:ext cx="293802" cy="496644"/>
            <a:chOff x="4260" y="3515"/>
            <a:chExt cx="216" cy="339"/>
          </a:xfrm>
        </p:grpSpPr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6401" name="Freeform 73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2" name="Freeform 74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3" name="Freeform 75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4" name="Freeform 76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5" name="Rectangle 77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6" name="Rectangle 78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7" name="Line 79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8" name="Line 80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9" name="Line 81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82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6392" name="Freeform 83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3" name="Freeform 84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4" name="Freeform 85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5" name="Freeform 86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6" name="Rectangle 87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7" name="Rectangle 88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8" name="Line 89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99" name="Line 90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400" name="Line 91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6157" name="Rectangle 92"/>
          <p:cNvSpPr>
            <a:spLocks noChangeArrowheads="1"/>
          </p:cNvSpPr>
          <p:nvPr/>
        </p:nvSpPr>
        <p:spPr bwMode="auto">
          <a:xfrm>
            <a:off x="1866092" y="2556811"/>
            <a:ext cx="22692" cy="1949655"/>
          </a:xfrm>
          <a:prstGeom prst="rect">
            <a:avLst/>
          </a:prstGeom>
          <a:solidFill>
            <a:srgbClr val="000000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8" name="Line 93"/>
          <p:cNvSpPr>
            <a:spLocks noChangeShapeType="1"/>
          </p:cNvSpPr>
          <p:nvPr/>
        </p:nvSpPr>
        <p:spPr bwMode="auto">
          <a:xfrm>
            <a:off x="1259378" y="2842649"/>
            <a:ext cx="61746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59" name="Line 94"/>
          <p:cNvSpPr>
            <a:spLocks noChangeShapeType="1"/>
          </p:cNvSpPr>
          <p:nvPr/>
        </p:nvSpPr>
        <p:spPr bwMode="auto">
          <a:xfrm>
            <a:off x="1444497" y="3375022"/>
            <a:ext cx="432344" cy="119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60" name="Line 95"/>
          <p:cNvSpPr>
            <a:spLocks noChangeShapeType="1"/>
          </p:cNvSpPr>
          <p:nvPr/>
        </p:nvSpPr>
        <p:spPr bwMode="auto">
          <a:xfrm>
            <a:off x="948855" y="3751377"/>
            <a:ext cx="927986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61" name="Line 96"/>
          <p:cNvSpPr>
            <a:spLocks noChangeShapeType="1"/>
          </p:cNvSpPr>
          <p:nvPr/>
        </p:nvSpPr>
        <p:spPr bwMode="auto">
          <a:xfrm>
            <a:off x="1320288" y="4214672"/>
            <a:ext cx="55655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62" name="Line 97"/>
          <p:cNvSpPr>
            <a:spLocks noChangeShapeType="1"/>
          </p:cNvSpPr>
          <p:nvPr/>
        </p:nvSpPr>
        <p:spPr bwMode="auto">
          <a:xfrm>
            <a:off x="1876841" y="4348063"/>
            <a:ext cx="30932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63" name="Line 98"/>
          <p:cNvSpPr>
            <a:spLocks noChangeShapeType="1"/>
          </p:cNvSpPr>
          <p:nvPr/>
        </p:nvSpPr>
        <p:spPr bwMode="auto">
          <a:xfrm flipV="1">
            <a:off x="2472807" y="3625131"/>
            <a:ext cx="541026" cy="485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64" name="Line 99"/>
          <p:cNvSpPr>
            <a:spLocks noChangeShapeType="1"/>
          </p:cNvSpPr>
          <p:nvPr/>
        </p:nvSpPr>
        <p:spPr bwMode="auto">
          <a:xfrm>
            <a:off x="1876841" y="3552480"/>
            <a:ext cx="1052196" cy="11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2817965" y="3405988"/>
            <a:ext cx="421595" cy="281075"/>
            <a:chOff x="2154" y="3033"/>
            <a:chExt cx="309" cy="192"/>
          </a:xfrm>
        </p:grpSpPr>
        <p:sp>
          <p:nvSpPr>
            <p:cNvPr id="6365" name="Oval 101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366" name="Rectangle 102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367" name="Rectangle 103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368" name="Oval 104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06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6382" name="Freeform 107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3" name="Freeform 108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4" name="Freeform 109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5" name="Freeform 110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6" name="Freeform 111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7" name="Freeform 112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8" name="Freeform 113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9" name="Freeform 114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15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6374" name="Freeform 116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75" name="Freeform 117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76" name="Freeform 118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77" name="Freeform 119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78" name="Freeform 120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79" name="Freeform 121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0" name="Freeform 122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81" name="Freeform 123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6370" name="Line 124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371" name="Line 125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17" name="Group 126"/>
          <p:cNvGrpSpPr>
            <a:grpSpLocks/>
          </p:cNvGrpSpPr>
          <p:nvPr/>
        </p:nvGrpSpPr>
        <p:grpSpPr bwMode="auto">
          <a:xfrm>
            <a:off x="1136363" y="2496070"/>
            <a:ext cx="386959" cy="388264"/>
            <a:chOff x="921" y="2412"/>
            <a:chExt cx="284" cy="265"/>
          </a:xfrm>
        </p:grpSpPr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6353" name="Freeform 128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4" name="Freeform 129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5" name="Freeform 130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6" name="Freeform 131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7" name="Rectangle 132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8" name="Rectangle 133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59" name="Rectangle 134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60" name="Line 135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36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6362" name="Freeform 137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63" name="Freeform 138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64" name="Rectangle 139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40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6341" name="Freeform 141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2" name="Freeform 142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3" name="Freeform 143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4" name="Freeform 144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5" name="Rectangle 145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6" name="Rectangle 146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7" name="Rectangle 147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48" name="Line 148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49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6350" name="Freeform 150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51" name="Freeform 151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52" name="Rectangle 152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53"/>
          <p:cNvGrpSpPr>
            <a:grpSpLocks/>
          </p:cNvGrpSpPr>
          <p:nvPr/>
        </p:nvGrpSpPr>
        <p:grpSpPr bwMode="auto">
          <a:xfrm>
            <a:off x="1240270" y="3028443"/>
            <a:ext cx="384571" cy="388264"/>
            <a:chOff x="997" y="2775"/>
            <a:chExt cx="282" cy="265"/>
          </a:xfrm>
        </p:grpSpPr>
        <p:grpSp>
          <p:nvGrpSpPr>
            <p:cNvPr id="23" name="Group 154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6327" name="Freeform 155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28" name="Freeform 156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29" name="Freeform 157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30" name="Freeform 158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31" name="Rectangle 159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32" name="Rectangle 160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33" name="Rectangle 161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34" name="Line 162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63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6336" name="Freeform 164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37" name="Freeform 165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3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67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6315" name="Freeform 168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16" name="Freeform 169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17" name="Freeform 170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18" name="Freeform 171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19" name="Rectangle 172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20" name="Rectangle 173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21" name="Rectangle 174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22" name="Line 175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76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6324" name="Freeform 177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25" name="Freeform 178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26" name="Rectangle 179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180"/>
          <p:cNvGrpSpPr>
            <a:grpSpLocks/>
          </p:cNvGrpSpPr>
          <p:nvPr/>
        </p:nvGrpSpPr>
        <p:grpSpPr bwMode="auto">
          <a:xfrm>
            <a:off x="684911" y="3426235"/>
            <a:ext cx="384571" cy="388264"/>
            <a:chOff x="590" y="3047"/>
            <a:chExt cx="282" cy="265"/>
          </a:xfrm>
        </p:grpSpPr>
        <p:grpSp>
          <p:nvGrpSpPr>
            <p:cNvPr id="28" name="Group 181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6301" name="Freeform 182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2" name="Freeform 183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3" name="Freeform 184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4" name="Freeform 185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5" name="Rectangle 186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6" name="Rectangle 187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7" name="Rectangle 188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308" name="Line 189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190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6310" name="Freeform 191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11" name="Freeform 192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1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194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6289" name="Freeform 195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0" name="Freeform 196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1" name="Freeform 197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2" name="Freeform 198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3" name="Rectangle 199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4" name="Rectangle 200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5" name="Rectangle 201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96" name="Line 202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03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6298" name="Freeform 204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99" name="Freeform 205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300" name="Rectangle 206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6144" name="Group 207"/>
          <p:cNvGrpSpPr>
            <a:grpSpLocks/>
          </p:cNvGrpSpPr>
          <p:nvPr/>
        </p:nvGrpSpPr>
        <p:grpSpPr bwMode="auto">
          <a:xfrm>
            <a:off x="1116061" y="3893104"/>
            <a:ext cx="383376" cy="388264"/>
            <a:chOff x="906" y="3365"/>
            <a:chExt cx="281" cy="265"/>
          </a:xfrm>
        </p:grpSpPr>
        <p:grpSp>
          <p:nvGrpSpPr>
            <p:cNvPr id="6145" name="Group 208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6275" name="Freeform 209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76" name="Freeform 210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77" name="Freeform 211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78" name="Freeform 212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79" name="Rectangle 213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80" name="Rectangle 214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81" name="Rectangle 215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82" name="Line 216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6148" name="Group 217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6284" name="Freeform 218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85" name="Freeform 219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86" name="Rectangle 220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6154" name="Group 221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6263" name="Freeform 222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4" name="Freeform 223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5" name="Freeform 224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6" name="Freeform 225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7" name="Rectangle 226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8" name="Rectangle 227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9" name="Rectangle 228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70" name="Line 229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6155" name="Group 230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6272" name="Freeform 231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73" name="Freeform 232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74" name="Rectangle 233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6156" name="Group 234"/>
          <p:cNvGrpSpPr>
            <a:grpSpLocks/>
          </p:cNvGrpSpPr>
          <p:nvPr/>
        </p:nvGrpSpPr>
        <p:grpSpPr bwMode="auto">
          <a:xfrm>
            <a:off x="2237526" y="3983619"/>
            <a:ext cx="334409" cy="630036"/>
            <a:chOff x="1660" y="3427"/>
            <a:chExt cx="217" cy="339"/>
          </a:xfrm>
        </p:grpSpPr>
        <p:grpSp>
          <p:nvGrpSpPr>
            <p:cNvPr id="6165" name="Group 235"/>
            <p:cNvGrpSpPr>
              <a:grpSpLocks/>
            </p:cNvGrpSpPr>
            <p:nvPr/>
          </p:nvGrpSpPr>
          <p:grpSpPr bwMode="auto">
            <a:xfrm>
              <a:off x="1665" y="3433"/>
              <a:ext cx="212" cy="333"/>
              <a:chOff x="1665" y="3433"/>
              <a:chExt cx="212" cy="333"/>
            </a:xfrm>
          </p:grpSpPr>
          <p:sp>
            <p:nvSpPr>
              <p:cNvPr id="6252" name="Freeform 236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3" name="Freeform 237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4" name="Freeform 238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5" name="Freeform 239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6" name="Rectangle 240"/>
              <p:cNvSpPr>
                <a:spLocks noChangeArrowheads="1"/>
              </p:cNvSpPr>
              <p:nvPr/>
            </p:nvSpPr>
            <p:spPr bwMode="auto">
              <a:xfrm>
                <a:off x="1665" y="3496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7" name="Rectangle 241"/>
              <p:cNvSpPr>
                <a:spLocks noChangeArrowheads="1"/>
              </p:cNvSpPr>
              <p:nvPr/>
            </p:nvSpPr>
            <p:spPr bwMode="auto">
              <a:xfrm>
                <a:off x="1671" y="3509"/>
                <a:ext cx="65" cy="4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8" name="Line 242"/>
              <p:cNvSpPr>
                <a:spLocks noChangeShapeType="1"/>
              </p:cNvSpPr>
              <p:nvPr/>
            </p:nvSpPr>
            <p:spPr bwMode="auto">
              <a:xfrm>
                <a:off x="1676" y="3534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9" name="Line 243"/>
              <p:cNvSpPr>
                <a:spLocks noChangeShapeType="1"/>
              </p:cNvSpPr>
              <p:nvPr/>
            </p:nvSpPr>
            <p:spPr bwMode="auto">
              <a:xfrm flipH="1">
                <a:off x="1665" y="370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60" name="Line 244"/>
              <p:cNvSpPr>
                <a:spLocks noChangeShapeType="1"/>
              </p:cNvSpPr>
              <p:nvPr/>
            </p:nvSpPr>
            <p:spPr bwMode="auto">
              <a:xfrm flipH="1">
                <a:off x="1665" y="3596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166" name="Group 245"/>
            <p:cNvGrpSpPr>
              <a:grpSpLocks/>
            </p:cNvGrpSpPr>
            <p:nvPr/>
          </p:nvGrpSpPr>
          <p:grpSpPr bwMode="auto">
            <a:xfrm>
              <a:off x="1660" y="3427"/>
              <a:ext cx="212" cy="333"/>
              <a:chOff x="1660" y="3427"/>
              <a:chExt cx="212" cy="333"/>
            </a:xfrm>
          </p:grpSpPr>
          <p:sp>
            <p:nvSpPr>
              <p:cNvPr id="6243" name="Freeform 246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4" name="Freeform 247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5" name="Freeform 248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6" name="Freeform 249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7" name="Rectangle 250"/>
              <p:cNvSpPr>
                <a:spLocks noChangeArrowheads="1"/>
              </p:cNvSpPr>
              <p:nvPr/>
            </p:nvSpPr>
            <p:spPr bwMode="auto">
              <a:xfrm>
                <a:off x="1660" y="3490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8" name="Rectangle 251"/>
              <p:cNvSpPr>
                <a:spLocks noChangeArrowheads="1"/>
              </p:cNvSpPr>
              <p:nvPr/>
            </p:nvSpPr>
            <p:spPr bwMode="auto">
              <a:xfrm>
                <a:off x="1665" y="3502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9" name="Line 252"/>
              <p:cNvSpPr>
                <a:spLocks noChangeShapeType="1"/>
              </p:cNvSpPr>
              <p:nvPr/>
            </p:nvSpPr>
            <p:spPr bwMode="auto">
              <a:xfrm>
                <a:off x="1676" y="3521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0" name="Line 253"/>
              <p:cNvSpPr>
                <a:spLocks noChangeShapeType="1"/>
              </p:cNvSpPr>
              <p:nvPr/>
            </p:nvSpPr>
            <p:spPr bwMode="auto">
              <a:xfrm flipH="1">
                <a:off x="1665" y="370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51" name="Line 254"/>
              <p:cNvSpPr>
                <a:spLocks noChangeShapeType="1"/>
              </p:cNvSpPr>
              <p:nvPr/>
            </p:nvSpPr>
            <p:spPr bwMode="auto">
              <a:xfrm flipH="1">
                <a:off x="1665" y="3590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6171" name="Rectangle 255"/>
          <p:cNvSpPr>
            <a:spLocks noChangeArrowheads="1"/>
          </p:cNvSpPr>
          <p:nvPr/>
        </p:nvSpPr>
        <p:spPr bwMode="auto">
          <a:xfrm>
            <a:off x="2061961" y="2822403"/>
            <a:ext cx="644933" cy="46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72" name="Rectangle 256"/>
          <p:cNvSpPr>
            <a:spLocks noChangeArrowheads="1"/>
          </p:cNvSpPr>
          <p:nvPr/>
        </p:nvSpPr>
        <p:spPr bwMode="auto">
          <a:xfrm>
            <a:off x="2137203" y="2927210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sp>
        <p:nvSpPr>
          <p:cNvPr id="6173" name="Rectangle 257"/>
          <p:cNvSpPr>
            <a:spLocks noChangeArrowheads="1"/>
          </p:cNvSpPr>
          <p:nvPr/>
        </p:nvSpPr>
        <p:spPr bwMode="auto">
          <a:xfrm>
            <a:off x="2680618" y="4348063"/>
            <a:ext cx="808554" cy="46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74" name="Rectangle 258"/>
          <p:cNvSpPr>
            <a:spLocks noChangeArrowheads="1"/>
          </p:cNvSpPr>
          <p:nvPr/>
        </p:nvSpPr>
        <p:spPr bwMode="auto">
          <a:xfrm>
            <a:off x="2869833" y="4436196"/>
            <a:ext cx="16543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校园网的高速缓存</a:t>
            </a:r>
          </a:p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（代理服务器）</a:t>
            </a:r>
          </a:p>
        </p:txBody>
      </p:sp>
      <p:grpSp>
        <p:nvGrpSpPr>
          <p:cNvPr id="6167" name="Group 259"/>
          <p:cNvGrpSpPr>
            <a:grpSpLocks/>
          </p:cNvGrpSpPr>
          <p:nvPr/>
        </p:nvGrpSpPr>
        <p:grpSpPr bwMode="auto">
          <a:xfrm>
            <a:off x="6350761" y="2382925"/>
            <a:ext cx="294997" cy="496644"/>
            <a:chOff x="4305" y="2335"/>
            <a:chExt cx="216" cy="339"/>
          </a:xfrm>
        </p:grpSpPr>
        <p:grpSp>
          <p:nvGrpSpPr>
            <p:cNvPr id="6168" name="Group 260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6232" name="Freeform 261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3" name="Freeform 262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4" name="Freeform 263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5" name="Freeform 264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6" name="Rectangle 265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7" name="Rectangle 266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8" name="Line 267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9" name="Line 268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40" name="Line 269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169" name="Group 270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6223" name="Freeform 271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4" name="Freeform 272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5" name="Freeform 273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6" name="Freeform 274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7" name="Rectangle 275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8" name="Rectangle 276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29" name="Line 277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0" name="Line 278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6231" name="Line 279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6176" name="Rectangle 280"/>
          <p:cNvSpPr>
            <a:spLocks noChangeArrowheads="1"/>
          </p:cNvSpPr>
          <p:nvPr/>
        </p:nvSpPr>
        <p:spPr bwMode="auto">
          <a:xfrm>
            <a:off x="5380974" y="2503216"/>
            <a:ext cx="1033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6177" name="Rectangle 281"/>
          <p:cNvSpPr>
            <a:spLocks noChangeArrowheads="1"/>
          </p:cNvSpPr>
          <p:nvPr/>
        </p:nvSpPr>
        <p:spPr bwMode="auto">
          <a:xfrm>
            <a:off x="3422290" y="3259496"/>
            <a:ext cx="615075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78" name="Rectangle 282"/>
          <p:cNvSpPr>
            <a:spLocks noChangeArrowheads="1"/>
          </p:cNvSpPr>
          <p:nvPr/>
        </p:nvSpPr>
        <p:spPr bwMode="auto">
          <a:xfrm>
            <a:off x="3827165" y="3309518"/>
            <a:ext cx="6395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6170" name="Group 283"/>
          <p:cNvGrpSpPr>
            <a:grpSpLocks/>
          </p:cNvGrpSpPr>
          <p:nvPr/>
        </p:nvGrpSpPr>
        <p:grpSpPr bwMode="auto">
          <a:xfrm>
            <a:off x="2433394" y="4348062"/>
            <a:ext cx="392931" cy="195323"/>
            <a:chOff x="1872" y="3676"/>
            <a:chExt cx="227" cy="136"/>
          </a:xfrm>
        </p:grpSpPr>
        <p:sp>
          <p:nvSpPr>
            <p:cNvPr id="6219" name="Line 284"/>
            <p:cNvSpPr>
              <a:spLocks noChangeShapeType="1"/>
            </p:cNvSpPr>
            <p:nvPr/>
          </p:nvSpPr>
          <p:spPr bwMode="auto">
            <a:xfrm>
              <a:off x="1919" y="3702"/>
              <a:ext cx="180" cy="11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220" name="Freeform 285"/>
            <p:cNvSpPr>
              <a:spLocks/>
            </p:cNvSpPr>
            <p:nvPr/>
          </p:nvSpPr>
          <p:spPr bwMode="auto">
            <a:xfrm>
              <a:off x="1872" y="3676"/>
              <a:ext cx="62" cy="47"/>
            </a:xfrm>
            <a:custGeom>
              <a:avLst/>
              <a:gdLst>
                <a:gd name="T0" fmla="*/ 62 w 62"/>
                <a:gd name="T1" fmla="*/ 15 h 47"/>
                <a:gd name="T2" fmla="*/ 0 w 62"/>
                <a:gd name="T3" fmla="*/ 0 h 47"/>
                <a:gd name="T4" fmla="*/ 42 w 62"/>
                <a:gd name="T5" fmla="*/ 47 h 47"/>
                <a:gd name="T6" fmla="*/ 62 w 62"/>
                <a:gd name="T7" fmla="*/ 15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47"/>
                <a:gd name="T14" fmla="*/ 62 w 6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47">
                  <a:moveTo>
                    <a:pt x="62" y="15"/>
                  </a:moveTo>
                  <a:lnTo>
                    <a:pt x="0" y="0"/>
                  </a:lnTo>
                  <a:lnTo>
                    <a:pt x="42" y="47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6175" name="Group 286"/>
          <p:cNvGrpSpPr>
            <a:grpSpLocks/>
          </p:cNvGrpSpPr>
          <p:nvPr/>
        </p:nvGrpSpPr>
        <p:grpSpPr bwMode="auto">
          <a:xfrm>
            <a:off x="4845919" y="3405988"/>
            <a:ext cx="421595" cy="281075"/>
            <a:chOff x="3202" y="3033"/>
            <a:chExt cx="309" cy="192"/>
          </a:xfrm>
        </p:grpSpPr>
        <p:sp>
          <p:nvSpPr>
            <p:cNvPr id="6194" name="Oval 287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195" name="Rectangle 288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196" name="Rectangle 289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197" name="Oval 290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6179" name="Group 291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6180" name="Group 292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6211" name="Freeform 293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2" name="Freeform 294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3" name="Freeform 295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4" name="Freeform 296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5" name="Freeform 297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6" name="Freeform 298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7" name="Freeform 299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8" name="Freeform 300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6189" name="Group 301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6203" name="Freeform 302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4" name="Freeform 303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5" name="Freeform 304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6" name="Freeform 305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7" name="Freeform 306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8" name="Freeform 307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09" name="Freeform 308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6210" name="Freeform 309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6199" name="Line 310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6200" name="Line 311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sp>
        <p:nvSpPr>
          <p:cNvPr id="6181" name="Rectangle 312"/>
          <p:cNvSpPr>
            <a:spLocks noChangeArrowheads="1"/>
          </p:cNvSpPr>
          <p:nvPr/>
        </p:nvSpPr>
        <p:spPr bwMode="auto">
          <a:xfrm>
            <a:off x="5275874" y="3087993"/>
            <a:ext cx="643738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82" name="Rectangle 313"/>
          <p:cNvSpPr>
            <a:spLocks noChangeArrowheads="1"/>
          </p:cNvSpPr>
          <p:nvPr/>
        </p:nvSpPr>
        <p:spPr bwMode="auto">
          <a:xfrm>
            <a:off x="5506378" y="3409561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6183" name="Rectangle 314"/>
          <p:cNvSpPr>
            <a:spLocks noChangeArrowheads="1"/>
          </p:cNvSpPr>
          <p:nvPr/>
        </p:nvSpPr>
        <p:spPr bwMode="auto">
          <a:xfrm>
            <a:off x="3052051" y="3153498"/>
            <a:ext cx="289025" cy="27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84" name="Rectangle 315"/>
          <p:cNvSpPr>
            <a:spLocks noChangeArrowheads="1"/>
          </p:cNvSpPr>
          <p:nvPr/>
        </p:nvSpPr>
        <p:spPr bwMode="auto">
          <a:xfrm>
            <a:off x="2433394" y="3684681"/>
            <a:ext cx="314106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85" name="Rectangle 316"/>
          <p:cNvSpPr>
            <a:spLocks noChangeArrowheads="1"/>
          </p:cNvSpPr>
          <p:nvPr/>
        </p:nvSpPr>
        <p:spPr bwMode="auto">
          <a:xfrm>
            <a:off x="1563929" y="3419089"/>
            <a:ext cx="315300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86" name="Rectangle 317"/>
          <p:cNvSpPr>
            <a:spLocks noChangeArrowheads="1"/>
          </p:cNvSpPr>
          <p:nvPr/>
        </p:nvSpPr>
        <p:spPr bwMode="auto">
          <a:xfrm>
            <a:off x="600114" y="3164217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6187" name="Rectangle 318"/>
          <p:cNvSpPr>
            <a:spLocks noChangeArrowheads="1"/>
          </p:cNvSpPr>
          <p:nvPr/>
        </p:nvSpPr>
        <p:spPr bwMode="auto">
          <a:xfrm>
            <a:off x="3086687" y="3174936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6188" name="Rectangle 319"/>
          <p:cNvSpPr>
            <a:spLocks noChangeArrowheads="1"/>
          </p:cNvSpPr>
          <p:nvPr/>
        </p:nvSpPr>
        <p:spPr bwMode="auto">
          <a:xfrm>
            <a:off x="4714544" y="3193992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649536" name="Freeform 320"/>
          <p:cNvSpPr>
            <a:spLocks/>
          </p:cNvSpPr>
          <p:nvPr/>
        </p:nvSpPr>
        <p:spPr bwMode="auto">
          <a:xfrm>
            <a:off x="1554374" y="3391697"/>
            <a:ext cx="687928" cy="768189"/>
          </a:xfrm>
          <a:custGeom>
            <a:avLst/>
            <a:gdLst>
              <a:gd name="T0" fmla="*/ 0 w 504"/>
              <a:gd name="T1" fmla="*/ 0 h 524"/>
              <a:gd name="T2" fmla="*/ 504 w 504"/>
              <a:gd name="T3" fmla="*/ 524 h 524"/>
              <a:gd name="T4" fmla="*/ 0 60000 65536"/>
              <a:gd name="T5" fmla="*/ 0 60000 65536"/>
              <a:gd name="T6" fmla="*/ 0 w 504"/>
              <a:gd name="T7" fmla="*/ 0 h 524"/>
              <a:gd name="T8" fmla="*/ 504 w 504"/>
              <a:gd name="T9" fmla="*/ 524 h 52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4" h="524">
                <a:moveTo>
                  <a:pt x="0" y="0"/>
                </a:moveTo>
                <a:cubicBezTo>
                  <a:pt x="84" y="87"/>
                  <a:pt x="399" y="415"/>
                  <a:pt x="504" y="524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9537" name="Freeform 321"/>
          <p:cNvSpPr>
            <a:spLocks/>
          </p:cNvSpPr>
          <p:nvPr/>
        </p:nvSpPr>
        <p:spPr bwMode="auto">
          <a:xfrm>
            <a:off x="1024097" y="3658479"/>
            <a:ext cx="1251647" cy="653854"/>
          </a:xfrm>
          <a:custGeom>
            <a:avLst/>
            <a:gdLst>
              <a:gd name="T0" fmla="*/ 0 w 917"/>
              <a:gd name="T1" fmla="*/ 0 h 446"/>
              <a:gd name="T2" fmla="*/ 917 w 917"/>
              <a:gd name="T3" fmla="*/ 446 h 446"/>
              <a:gd name="T4" fmla="*/ 0 60000 65536"/>
              <a:gd name="T5" fmla="*/ 0 60000 65536"/>
              <a:gd name="T6" fmla="*/ 0 w 917"/>
              <a:gd name="T7" fmla="*/ 0 h 446"/>
              <a:gd name="T8" fmla="*/ 917 w 917"/>
              <a:gd name="T9" fmla="*/ 446 h 44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7" h="446">
                <a:moveTo>
                  <a:pt x="0" y="0"/>
                </a:moveTo>
                <a:cubicBezTo>
                  <a:pt x="153" y="74"/>
                  <a:pt x="726" y="353"/>
                  <a:pt x="917" y="44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9538" name="Freeform 322"/>
          <p:cNvSpPr>
            <a:spLocks/>
          </p:cNvSpPr>
          <p:nvPr/>
        </p:nvSpPr>
        <p:spPr bwMode="auto">
          <a:xfrm>
            <a:off x="1448081" y="4147976"/>
            <a:ext cx="802583" cy="275120"/>
          </a:xfrm>
          <a:custGeom>
            <a:avLst/>
            <a:gdLst>
              <a:gd name="T0" fmla="*/ 0 w 588"/>
              <a:gd name="T1" fmla="*/ 0 h 188"/>
              <a:gd name="T2" fmla="*/ 588 w 588"/>
              <a:gd name="T3" fmla="*/ 188 h 188"/>
              <a:gd name="T4" fmla="*/ 0 60000 65536"/>
              <a:gd name="T5" fmla="*/ 0 60000 65536"/>
              <a:gd name="T6" fmla="*/ 0 w 588"/>
              <a:gd name="T7" fmla="*/ 0 h 188"/>
              <a:gd name="T8" fmla="*/ 588 w 588"/>
              <a:gd name="T9" fmla="*/ 188 h 1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8" h="188">
                <a:moveTo>
                  <a:pt x="0" y="0"/>
                </a:moveTo>
                <a:cubicBezTo>
                  <a:pt x="98" y="31"/>
                  <a:pt x="466" y="149"/>
                  <a:pt x="588" y="18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9539" name="Freeform 323"/>
          <p:cNvSpPr>
            <a:spLocks/>
          </p:cNvSpPr>
          <p:nvPr/>
        </p:nvSpPr>
        <p:spPr bwMode="auto">
          <a:xfrm>
            <a:off x="1456440" y="2727123"/>
            <a:ext cx="846773" cy="1332720"/>
          </a:xfrm>
          <a:custGeom>
            <a:avLst/>
            <a:gdLst>
              <a:gd name="T0" fmla="*/ 0 w 620"/>
              <a:gd name="T1" fmla="*/ 0 h 909"/>
              <a:gd name="T2" fmla="*/ 620 w 620"/>
              <a:gd name="T3" fmla="*/ 909 h 909"/>
              <a:gd name="T4" fmla="*/ 0 60000 65536"/>
              <a:gd name="T5" fmla="*/ 0 60000 65536"/>
              <a:gd name="T6" fmla="*/ 0 w 620"/>
              <a:gd name="T7" fmla="*/ 0 h 909"/>
              <a:gd name="T8" fmla="*/ 620 w 620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909">
                <a:moveTo>
                  <a:pt x="0" y="0"/>
                </a:moveTo>
                <a:cubicBezTo>
                  <a:pt x="103" y="151"/>
                  <a:pt x="491" y="720"/>
                  <a:pt x="620" y="90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193" name="Text Box 324"/>
          <p:cNvSpPr txBox="1">
            <a:spLocks noChangeArrowheads="1"/>
          </p:cNvSpPr>
          <p:nvPr/>
        </p:nvSpPr>
        <p:spPr bwMode="auto">
          <a:xfrm>
            <a:off x="684911" y="1020682"/>
            <a:ext cx="6190156" cy="7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(2)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若高速缓存已经存放了所请求的对象，则将此对象放入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响应报文中返回给浏览器。</a:t>
            </a:r>
          </a:p>
        </p:txBody>
      </p:sp>
      <p:sp>
        <p:nvSpPr>
          <p:cNvPr id="327" name="Text Box 326"/>
          <p:cNvSpPr txBox="1">
            <a:spLocks noChangeArrowheads="1"/>
          </p:cNvSpPr>
          <p:nvPr/>
        </p:nvSpPr>
        <p:spPr bwMode="auto">
          <a:xfrm>
            <a:off x="2286106" y="2112008"/>
            <a:ext cx="2923175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 smtClean="0">
                <a:solidFill>
                  <a:srgbClr val="333399"/>
                </a:solidFill>
                <a:ea typeface="黑体" pitchFamily="2" charset="-122"/>
              </a:rPr>
              <a:t>使用</a:t>
            </a:r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高速缓存的情况</a:t>
            </a:r>
          </a:p>
        </p:txBody>
      </p:sp>
    </p:spTree>
    <p:extLst>
      <p:ext uri="{BB962C8B-B14F-4D97-AF65-F5344CB8AC3E}">
        <p14:creationId xmlns:p14="http://schemas.microsoft.com/office/powerpoint/2010/main" val="19816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9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4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49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536" grpId="0" animBg="1"/>
      <p:bldP spid="649537" grpId="0" animBg="1"/>
      <p:bldP spid="649538" grpId="0" animBg="1"/>
      <p:bldP spid="6495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7544" y="2536110"/>
            <a:ext cx="2598838" cy="1928216"/>
            <a:chOff x="912" y="768"/>
            <a:chExt cx="2400" cy="1584"/>
          </a:xfrm>
        </p:grpSpPr>
        <p:sp>
          <p:nvSpPr>
            <p:cNvPr id="7471" name="Oval 4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2" name="Oval 5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3" name="Oval 6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4" name="Oval 7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5" name="Oval 8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6" name="Oval 9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7" name="Oval 10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8" name="Oval 11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479" name="Oval 12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7481" name="Oval 14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2" name="Oval 15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3" name="Oval 16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4" name="Oval 17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5" name="Oval 18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6" name="Oval 19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7" name="Oval 20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8" name="Oval 21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89" name="Oval 22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717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089222"/>
              </p:ext>
            </p:extLst>
          </p:nvPr>
        </p:nvGraphicFramePr>
        <p:xfrm>
          <a:off x="5200633" y="3079202"/>
          <a:ext cx="1331665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7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33" y="3079202"/>
                        <a:ext cx="1331665" cy="862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Line 24"/>
          <p:cNvSpPr>
            <a:spLocks noChangeShapeType="1"/>
          </p:cNvSpPr>
          <p:nvPr/>
        </p:nvSpPr>
        <p:spPr bwMode="auto">
          <a:xfrm>
            <a:off x="3089075" y="3500813"/>
            <a:ext cx="189896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74" name="Line 25"/>
          <p:cNvSpPr>
            <a:spLocks noChangeShapeType="1"/>
          </p:cNvSpPr>
          <p:nvPr/>
        </p:nvSpPr>
        <p:spPr bwMode="auto">
          <a:xfrm>
            <a:off x="6024713" y="3883122"/>
            <a:ext cx="488476" cy="40732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75" name="Line 26"/>
          <p:cNvSpPr>
            <a:spLocks noChangeShapeType="1"/>
          </p:cNvSpPr>
          <p:nvPr/>
        </p:nvSpPr>
        <p:spPr bwMode="auto">
          <a:xfrm>
            <a:off x="6306571" y="3673506"/>
            <a:ext cx="391737" cy="8694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76" name="Line 27"/>
          <p:cNvSpPr>
            <a:spLocks noChangeShapeType="1"/>
          </p:cNvSpPr>
          <p:nvPr/>
        </p:nvSpPr>
        <p:spPr bwMode="auto">
          <a:xfrm flipV="1">
            <a:off x="6328069" y="3162572"/>
            <a:ext cx="370239" cy="11552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77" name="Line 28"/>
          <p:cNvSpPr>
            <a:spLocks noChangeShapeType="1"/>
          </p:cNvSpPr>
          <p:nvPr/>
        </p:nvSpPr>
        <p:spPr bwMode="auto">
          <a:xfrm flipV="1">
            <a:off x="6002019" y="2698084"/>
            <a:ext cx="511169" cy="44662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597985" y="2904125"/>
            <a:ext cx="296191" cy="496644"/>
            <a:chOff x="4486" y="2730"/>
            <a:chExt cx="217" cy="339"/>
          </a:xfrm>
        </p:grpSpPr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7462" name="Freeform 31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3" name="Freeform 32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4" name="Freeform 33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5" name="Freeform 34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6" name="Rectangle 35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7" name="Rectangle 36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8" name="Line 37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9" name="Line 38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70" name="Line 39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7453" name="Freeform 41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4" name="Freeform 42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5" name="Freeform 43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6" name="Freeform 44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7" name="Rectangle 45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8" name="Rectangle 46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9" name="Line 47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0" name="Line 48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61" name="Line 49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597985" y="3549643"/>
            <a:ext cx="296191" cy="496644"/>
            <a:chOff x="4486" y="3170"/>
            <a:chExt cx="217" cy="339"/>
          </a:xfrm>
        </p:grpSpPr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7442" name="Freeform 52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3" name="Freeform 53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4" name="Freeform 54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5" name="Freeform 55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6" name="Rectangle 56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7" name="Rectangle 57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8" name="Line 58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9" name="Line 59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50" name="Line 60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7433" name="Freeform 62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4" name="Freeform 63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5" name="Freeform 64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6" name="Freeform 65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7" name="Rectangle 66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8" name="Rectangle 67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9" name="Line 68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0" name="Line 69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41" name="Line 70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71"/>
          <p:cNvGrpSpPr>
            <a:grpSpLocks/>
          </p:cNvGrpSpPr>
          <p:nvPr/>
        </p:nvGrpSpPr>
        <p:grpSpPr bwMode="auto">
          <a:xfrm>
            <a:off x="6289851" y="4054624"/>
            <a:ext cx="293802" cy="496644"/>
            <a:chOff x="4260" y="3515"/>
            <a:chExt cx="216" cy="339"/>
          </a:xfrm>
        </p:grpSpPr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7422" name="Freeform 73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3" name="Freeform 74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4" name="Freeform 75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5" name="Freeform 76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6" name="Rectangle 77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7" name="Rectangle 78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8" name="Line 79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9" name="Line 80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30" name="Line 81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82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7413" name="Freeform 83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4" name="Freeform 84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5" name="Freeform 85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6" name="Freeform 86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7" name="Rectangle 87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8" name="Rectangle 88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19" name="Line 89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0" name="Line 90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421" name="Line 91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7181" name="Rectangle 92"/>
          <p:cNvSpPr>
            <a:spLocks noChangeArrowheads="1"/>
          </p:cNvSpPr>
          <p:nvPr/>
        </p:nvSpPr>
        <p:spPr bwMode="auto">
          <a:xfrm>
            <a:off x="1866092" y="2499189"/>
            <a:ext cx="22692" cy="1949655"/>
          </a:xfrm>
          <a:prstGeom prst="rect">
            <a:avLst/>
          </a:prstGeom>
          <a:solidFill>
            <a:srgbClr val="000000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2" name="Line 93"/>
          <p:cNvSpPr>
            <a:spLocks noChangeShapeType="1"/>
          </p:cNvSpPr>
          <p:nvPr/>
        </p:nvSpPr>
        <p:spPr bwMode="auto">
          <a:xfrm>
            <a:off x="1259378" y="2785027"/>
            <a:ext cx="61746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3" name="Line 94"/>
          <p:cNvSpPr>
            <a:spLocks noChangeShapeType="1"/>
          </p:cNvSpPr>
          <p:nvPr/>
        </p:nvSpPr>
        <p:spPr bwMode="auto">
          <a:xfrm>
            <a:off x="1444497" y="3317400"/>
            <a:ext cx="432344" cy="119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4" name="Line 95"/>
          <p:cNvSpPr>
            <a:spLocks noChangeShapeType="1"/>
          </p:cNvSpPr>
          <p:nvPr/>
        </p:nvSpPr>
        <p:spPr bwMode="auto">
          <a:xfrm>
            <a:off x="948855" y="3693755"/>
            <a:ext cx="927986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5" name="Line 96"/>
          <p:cNvSpPr>
            <a:spLocks noChangeShapeType="1"/>
          </p:cNvSpPr>
          <p:nvPr/>
        </p:nvSpPr>
        <p:spPr bwMode="auto">
          <a:xfrm>
            <a:off x="1320288" y="4157050"/>
            <a:ext cx="55655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6" name="Line 97"/>
          <p:cNvSpPr>
            <a:spLocks noChangeShapeType="1"/>
          </p:cNvSpPr>
          <p:nvPr/>
        </p:nvSpPr>
        <p:spPr bwMode="auto">
          <a:xfrm>
            <a:off x="1876841" y="4290441"/>
            <a:ext cx="30932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7" name="Line 98"/>
          <p:cNvSpPr>
            <a:spLocks noChangeShapeType="1"/>
          </p:cNvSpPr>
          <p:nvPr/>
        </p:nvSpPr>
        <p:spPr bwMode="auto">
          <a:xfrm flipV="1">
            <a:off x="2472807" y="3567509"/>
            <a:ext cx="541026" cy="485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88" name="Line 99"/>
          <p:cNvSpPr>
            <a:spLocks noChangeShapeType="1"/>
          </p:cNvSpPr>
          <p:nvPr/>
        </p:nvSpPr>
        <p:spPr bwMode="auto">
          <a:xfrm>
            <a:off x="1876841" y="3494858"/>
            <a:ext cx="1052196" cy="119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2817965" y="3348366"/>
            <a:ext cx="421595" cy="281075"/>
            <a:chOff x="2154" y="3033"/>
            <a:chExt cx="309" cy="192"/>
          </a:xfrm>
        </p:grpSpPr>
        <p:sp>
          <p:nvSpPr>
            <p:cNvPr id="7386" name="Oval 101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387" name="Rectangle 102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388" name="Rectangle 103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389" name="Oval 104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06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7403" name="Freeform 107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4" name="Freeform 108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5" name="Freeform 109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6" name="Freeform 110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7" name="Freeform 111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8" name="Freeform 112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9" name="Freeform 113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10" name="Freeform 114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15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7395" name="Freeform 116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96" name="Freeform 117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97" name="Freeform 118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98" name="Freeform 119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99" name="Freeform 120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0" name="Freeform 121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1" name="Freeform 122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402" name="Freeform 123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7391" name="Line 124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392" name="Line 125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grpSp>
        <p:nvGrpSpPr>
          <p:cNvPr id="17" name="Group 126"/>
          <p:cNvGrpSpPr>
            <a:grpSpLocks/>
          </p:cNvGrpSpPr>
          <p:nvPr/>
        </p:nvGrpSpPr>
        <p:grpSpPr bwMode="auto">
          <a:xfrm>
            <a:off x="1136363" y="2438448"/>
            <a:ext cx="386959" cy="388264"/>
            <a:chOff x="921" y="2412"/>
            <a:chExt cx="284" cy="265"/>
          </a:xfrm>
        </p:grpSpPr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7374" name="Freeform 128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75" name="Freeform 129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76" name="Freeform 130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77" name="Freeform 131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78" name="Rectangle 132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79" name="Rectangle 133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80" name="Rectangle 134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81" name="Line 135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36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7383" name="Freeform 137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84" name="Freeform 138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85" name="Rectangle 139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40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7362" name="Freeform 141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3" name="Freeform 142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4" name="Freeform 143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5" name="Freeform 144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6" name="Rectangle 145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7" name="Rectangle 146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8" name="Rectangle 147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69" name="Line 148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49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7371" name="Freeform 150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72" name="Freeform 151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73" name="Rectangle 152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53"/>
          <p:cNvGrpSpPr>
            <a:grpSpLocks/>
          </p:cNvGrpSpPr>
          <p:nvPr/>
        </p:nvGrpSpPr>
        <p:grpSpPr bwMode="auto">
          <a:xfrm>
            <a:off x="1240270" y="2970821"/>
            <a:ext cx="384571" cy="388264"/>
            <a:chOff x="997" y="2775"/>
            <a:chExt cx="282" cy="265"/>
          </a:xfrm>
        </p:grpSpPr>
        <p:grpSp>
          <p:nvGrpSpPr>
            <p:cNvPr id="23" name="Group 154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7348" name="Freeform 155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49" name="Freeform 156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0" name="Freeform 157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1" name="Freeform 158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2" name="Rectangle 159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3" name="Rectangle 160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4" name="Rectangle 161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55" name="Line 162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63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7357" name="Freeform 164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58" name="Freeform 165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59" name="Rectangle 166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67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7336" name="Freeform 168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37" name="Freeform 169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38" name="Freeform 170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39" name="Freeform 171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40" name="Rectangle 172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41" name="Rectangle 173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42" name="Rectangle 174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43" name="Line 175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76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7345" name="Freeform 177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46" name="Freeform 178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47" name="Rectangle 179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180"/>
          <p:cNvGrpSpPr>
            <a:grpSpLocks/>
          </p:cNvGrpSpPr>
          <p:nvPr/>
        </p:nvGrpSpPr>
        <p:grpSpPr bwMode="auto">
          <a:xfrm>
            <a:off x="684911" y="3368613"/>
            <a:ext cx="384571" cy="388264"/>
            <a:chOff x="590" y="3047"/>
            <a:chExt cx="282" cy="265"/>
          </a:xfrm>
        </p:grpSpPr>
        <p:grpSp>
          <p:nvGrpSpPr>
            <p:cNvPr id="28" name="Group 181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7322" name="Freeform 182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3" name="Freeform 183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4" name="Freeform 184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5" name="Freeform 185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6" name="Rectangle 186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7" name="Rectangle 187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8" name="Rectangle 188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29" name="Line 189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190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7331" name="Freeform 191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32" name="Freeform 192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33" name="Rectangle 193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194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7310" name="Freeform 195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1" name="Freeform 196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2" name="Freeform 197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3" name="Freeform 198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4" name="Rectangle 199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5" name="Rectangle 200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6" name="Rectangle 201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17" name="Line 202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03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7319" name="Freeform 204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20" name="Freeform 205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21" name="Rectangle 206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7360" name="Group 207"/>
          <p:cNvGrpSpPr>
            <a:grpSpLocks/>
          </p:cNvGrpSpPr>
          <p:nvPr/>
        </p:nvGrpSpPr>
        <p:grpSpPr bwMode="auto">
          <a:xfrm>
            <a:off x="1116061" y="3835482"/>
            <a:ext cx="383376" cy="388264"/>
            <a:chOff x="906" y="3365"/>
            <a:chExt cx="281" cy="265"/>
          </a:xfrm>
        </p:grpSpPr>
        <p:grpSp>
          <p:nvGrpSpPr>
            <p:cNvPr id="7361" name="Group 208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7296" name="Freeform 209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97" name="Freeform 210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98" name="Freeform 211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99" name="Freeform 212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00" name="Rectangle 213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01" name="Rectangle 214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02" name="Rectangle 215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303" name="Line 216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7370" name="Group 217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7305" name="Freeform 218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06" name="Freeform 219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307" name="Rectangle 220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7382" name="Group 221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7284" name="Freeform 222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5" name="Freeform 223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6" name="Freeform 224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7" name="Freeform 225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8" name="Rectangle 226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9" name="Rectangle 227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90" name="Rectangle 228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91" name="Line 229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7390" name="Group 230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7293" name="Freeform 231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94" name="Freeform 232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95" name="Rectangle 233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7393" name="Group 234"/>
          <p:cNvGrpSpPr>
            <a:grpSpLocks/>
          </p:cNvGrpSpPr>
          <p:nvPr/>
        </p:nvGrpSpPr>
        <p:grpSpPr bwMode="auto">
          <a:xfrm>
            <a:off x="2237526" y="3925997"/>
            <a:ext cx="334409" cy="630036"/>
            <a:chOff x="1660" y="3427"/>
            <a:chExt cx="217" cy="339"/>
          </a:xfrm>
        </p:grpSpPr>
        <p:grpSp>
          <p:nvGrpSpPr>
            <p:cNvPr id="7394" name="Group 235"/>
            <p:cNvGrpSpPr>
              <a:grpSpLocks/>
            </p:cNvGrpSpPr>
            <p:nvPr/>
          </p:nvGrpSpPr>
          <p:grpSpPr bwMode="auto">
            <a:xfrm>
              <a:off x="1665" y="3433"/>
              <a:ext cx="212" cy="333"/>
              <a:chOff x="1665" y="3433"/>
              <a:chExt cx="212" cy="333"/>
            </a:xfrm>
          </p:grpSpPr>
          <p:sp>
            <p:nvSpPr>
              <p:cNvPr id="7273" name="Freeform 236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4" name="Freeform 237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5" name="Freeform 238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6" name="Freeform 239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7" name="Rectangle 240"/>
              <p:cNvSpPr>
                <a:spLocks noChangeArrowheads="1"/>
              </p:cNvSpPr>
              <p:nvPr/>
            </p:nvSpPr>
            <p:spPr bwMode="auto">
              <a:xfrm>
                <a:off x="1665" y="3496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8" name="Rectangle 241"/>
              <p:cNvSpPr>
                <a:spLocks noChangeArrowheads="1"/>
              </p:cNvSpPr>
              <p:nvPr/>
            </p:nvSpPr>
            <p:spPr bwMode="auto">
              <a:xfrm>
                <a:off x="1671" y="3509"/>
                <a:ext cx="65" cy="4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9" name="Line 242"/>
              <p:cNvSpPr>
                <a:spLocks noChangeShapeType="1"/>
              </p:cNvSpPr>
              <p:nvPr/>
            </p:nvSpPr>
            <p:spPr bwMode="auto">
              <a:xfrm>
                <a:off x="1676" y="3534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0" name="Line 243"/>
              <p:cNvSpPr>
                <a:spLocks noChangeShapeType="1"/>
              </p:cNvSpPr>
              <p:nvPr/>
            </p:nvSpPr>
            <p:spPr bwMode="auto">
              <a:xfrm flipH="1">
                <a:off x="1665" y="370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81" name="Line 244"/>
              <p:cNvSpPr>
                <a:spLocks noChangeShapeType="1"/>
              </p:cNvSpPr>
              <p:nvPr/>
            </p:nvSpPr>
            <p:spPr bwMode="auto">
              <a:xfrm flipH="1">
                <a:off x="1665" y="3596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7411" name="Group 245"/>
            <p:cNvGrpSpPr>
              <a:grpSpLocks/>
            </p:cNvGrpSpPr>
            <p:nvPr/>
          </p:nvGrpSpPr>
          <p:grpSpPr bwMode="auto">
            <a:xfrm>
              <a:off x="1660" y="3427"/>
              <a:ext cx="212" cy="333"/>
              <a:chOff x="1660" y="3427"/>
              <a:chExt cx="212" cy="333"/>
            </a:xfrm>
          </p:grpSpPr>
          <p:sp>
            <p:nvSpPr>
              <p:cNvPr id="7264" name="Freeform 246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5" name="Freeform 247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6" name="Freeform 248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7" name="Freeform 249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8" name="Rectangle 250"/>
              <p:cNvSpPr>
                <a:spLocks noChangeArrowheads="1"/>
              </p:cNvSpPr>
              <p:nvPr/>
            </p:nvSpPr>
            <p:spPr bwMode="auto">
              <a:xfrm>
                <a:off x="1660" y="3490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9" name="Rectangle 251"/>
              <p:cNvSpPr>
                <a:spLocks noChangeArrowheads="1"/>
              </p:cNvSpPr>
              <p:nvPr/>
            </p:nvSpPr>
            <p:spPr bwMode="auto">
              <a:xfrm>
                <a:off x="1665" y="3502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0" name="Line 252"/>
              <p:cNvSpPr>
                <a:spLocks noChangeShapeType="1"/>
              </p:cNvSpPr>
              <p:nvPr/>
            </p:nvSpPr>
            <p:spPr bwMode="auto">
              <a:xfrm>
                <a:off x="1676" y="3521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1" name="Line 253"/>
              <p:cNvSpPr>
                <a:spLocks noChangeShapeType="1"/>
              </p:cNvSpPr>
              <p:nvPr/>
            </p:nvSpPr>
            <p:spPr bwMode="auto">
              <a:xfrm flipH="1">
                <a:off x="1665" y="370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72" name="Line 254"/>
              <p:cNvSpPr>
                <a:spLocks noChangeShapeType="1"/>
              </p:cNvSpPr>
              <p:nvPr/>
            </p:nvSpPr>
            <p:spPr bwMode="auto">
              <a:xfrm flipH="1">
                <a:off x="1665" y="3590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7195" name="Rectangle 255"/>
          <p:cNvSpPr>
            <a:spLocks noChangeArrowheads="1"/>
          </p:cNvSpPr>
          <p:nvPr/>
        </p:nvSpPr>
        <p:spPr bwMode="auto">
          <a:xfrm>
            <a:off x="2061961" y="2764781"/>
            <a:ext cx="644933" cy="46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96" name="Rectangle 256"/>
          <p:cNvSpPr>
            <a:spLocks noChangeArrowheads="1"/>
          </p:cNvSpPr>
          <p:nvPr/>
        </p:nvSpPr>
        <p:spPr bwMode="auto">
          <a:xfrm>
            <a:off x="2137203" y="2869588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sp>
        <p:nvSpPr>
          <p:cNvPr id="7197" name="Rectangle 257"/>
          <p:cNvSpPr>
            <a:spLocks noChangeArrowheads="1"/>
          </p:cNvSpPr>
          <p:nvPr/>
        </p:nvSpPr>
        <p:spPr bwMode="auto">
          <a:xfrm>
            <a:off x="2680618" y="4290441"/>
            <a:ext cx="808554" cy="46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198" name="Rectangle 258"/>
          <p:cNvSpPr>
            <a:spLocks noChangeArrowheads="1"/>
          </p:cNvSpPr>
          <p:nvPr/>
        </p:nvSpPr>
        <p:spPr bwMode="auto">
          <a:xfrm>
            <a:off x="2921129" y="4378574"/>
            <a:ext cx="1551708" cy="46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校园网的高速缓存</a:t>
            </a:r>
          </a:p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（代理服务器）</a:t>
            </a:r>
          </a:p>
        </p:txBody>
      </p:sp>
      <p:grpSp>
        <p:nvGrpSpPr>
          <p:cNvPr id="7412" name="Group 259"/>
          <p:cNvGrpSpPr>
            <a:grpSpLocks/>
          </p:cNvGrpSpPr>
          <p:nvPr/>
        </p:nvGrpSpPr>
        <p:grpSpPr bwMode="auto">
          <a:xfrm>
            <a:off x="6350761" y="2325303"/>
            <a:ext cx="294997" cy="496644"/>
            <a:chOff x="4305" y="2335"/>
            <a:chExt cx="216" cy="339"/>
          </a:xfrm>
        </p:grpSpPr>
        <p:grpSp>
          <p:nvGrpSpPr>
            <p:cNvPr id="7431" name="Group 260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7253" name="Freeform 261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4" name="Freeform 262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5" name="Freeform 263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6" name="Freeform 264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7" name="Rectangle 265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8" name="Rectangle 266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9" name="Line 267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0" name="Line 268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61" name="Line 269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7432" name="Group 270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7244" name="Freeform 271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45" name="Freeform 272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46" name="Freeform 273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47" name="Freeform 274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48" name="Rectangle 275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49" name="Rectangle 276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0" name="Line 277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1" name="Line 278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7252" name="Line 279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7200" name="Rectangle 280"/>
          <p:cNvSpPr>
            <a:spLocks noChangeArrowheads="1"/>
          </p:cNvSpPr>
          <p:nvPr/>
        </p:nvSpPr>
        <p:spPr bwMode="auto">
          <a:xfrm>
            <a:off x="5380974" y="2445594"/>
            <a:ext cx="969817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7201" name="Rectangle 281"/>
          <p:cNvSpPr>
            <a:spLocks noChangeArrowheads="1"/>
          </p:cNvSpPr>
          <p:nvPr/>
        </p:nvSpPr>
        <p:spPr bwMode="auto">
          <a:xfrm>
            <a:off x="3422290" y="3201874"/>
            <a:ext cx="615075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202" name="Rectangle 282"/>
          <p:cNvSpPr>
            <a:spLocks noChangeArrowheads="1"/>
          </p:cNvSpPr>
          <p:nvPr/>
        </p:nvSpPr>
        <p:spPr bwMode="auto">
          <a:xfrm>
            <a:off x="3827165" y="3251896"/>
            <a:ext cx="604333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7451" name="Group 283"/>
          <p:cNvGrpSpPr>
            <a:grpSpLocks/>
          </p:cNvGrpSpPr>
          <p:nvPr/>
        </p:nvGrpSpPr>
        <p:grpSpPr bwMode="auto">
          <a:xfrm>
            <a:off x="2433394" y="4290440"/>
            <a:ext cx="392931" cy="195323"/>
            <a:chOff x="1872" y="3676"/>
            <a:chExt cx="227" cy="136"/>
          </a:xfrm>
        </p:grpSpPr>
        <p:sp>
          <p:nvSpPr>
            <p:cNvPr id="7240" name="Line 284"/>
            <p:cNvSpPr>
              <a:spLocks noChangeShapeType="1"/>
            </p:cNvSpPr>
            <p:nvPr/>
          </p:nvSpPr>
          <p:spPr bwMode="auto">
            <a:xfrm>
              <a:off x="1919" y="3702"/>
              <a:ext cx="180" cy="11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241" name="Freeform 285"/>
            <p:cNvSpPr>
              <a:spLocks/>
            </p:cNvSpPr>
            <p:nvPr/>
          </p:nvSpPr>
          <p:spPr bwMode="auto">
            <a:xfrm>
              <a:off x="1872" y="3676"/>
              <a:ext cx="62" cy="47"/>
            </a:xfrm>
            <a:custGeom>
              <a:avLst/>
              <a:gdLst>
                <a:gd name="T0" fmla="*/ 62 w 62"/>
                <a:gd name="T1" fmla="*/ 15 h 47"/>
                <a:gd name="T2" fmla="*/ 0 w 62"/>
                <a:gd name="T3" fmla="*/ 0 h 47"/>
                <a:gd name="T4" fmla="*/ 42 w 62"/>
                <a:gd name="T5" fmla="*/ 47 h 47"/>
                <a:gd name="T6" fmla="*/ 62 w 62"/>
                <a:gd name="T7" fmla="*/ 15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47"/>
                <a:gd name="T14" fmla="*/ 62 w 6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47">
                  <a:moveTo>
                    <a:pt x="62" y="15"/>
                  </a:moveTo>
                  <a:lnTo>
                    <a:pt x="0" y="0"/>
                  </a:lnTo>
                  <a:lnTo>
                    <a:pt x="42" y="47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grpSp>
        <p:nvGrpSpPr>
          <p:cNvPr id="7452" name="Group 286"/>
          <p:cNvGrpSpPr>
            <a:grpSpLocks/>
          </p:cNvGrpSpPr>
          <p:nvPr/>
        </p:nvGrpSpPr>
        <p:grpSpPr bwMode="auto">
          <a:xfrm>
            <a:off x="4845919" y="3348366"/>
            <a:ext cx="421595" cy="281075"/>
            <a:chOff x="3202" y="3033"/>
            <a:chExt cx="309" cy="192"/>
          </a:xfrm>
        </p:grpSpPr>
        <p:sp>
          <p:nvSpPr>
            <p:cNvPr id="7215" name="Oval 287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216" name="Rectangle 288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217" name="Rectangle 289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218" name="Oval 290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648512" name="Group 291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648513" name="Group 292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7232" name="Freeform 293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3" name="Freeform 294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4" name="Freeform 295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5" name="Freeform 296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6" name="Freeform 297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7" name="Freeform 298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8" name="Freeform 299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9" name="Freeform 300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648514" name="Group 301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7224" name="Freeform 302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25" name="Freeform 303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26" name="Freeform 304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27" name="Freeform 305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28" name="Freeform 306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29" name="Freeform 307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0" name="Freeform 308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7231" name="Freeform 309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7220" name="Line 310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7221" name="Line 311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sp>
        <p:nvSpPr>
          <p:cNvPr id="7205" name="Rectangle 312"/>
          <p:cNvSpPr>
            <a:spLocks noChangeArrowheads="1"/>
          </p:cNvSpPr>
          <p:nvPr/>
        </p:nvSpPr>
        <p:spPr bwMode="auto">
          <a:xfrm>
            <a:off x="5275874" y="3030371"/>
            <a:ext cx="643738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206" name="Rectangle 313"/>
          <p:cNvSpPr>
            <a:spLocks noChangeArrowheads="1"/>
          </p:cNvSpPr>
          <p:nvPr/>
        </p:nvSpPr>
        <p:spPr bwMode="auto">
          <a:xfrm>
            <a:off x="5506378" y="3351939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7207" name="Rectangle 314"/>
          <p:cNvSpPr>
            <a:spLocks noChangeArrowheads="1"/>
          </p:cNvSpPr>
          <p:nvPr/>
        </p:nvSpPr>
        <p:spPr bwMode="auto">
          <a:xfrm>
            <a:off x="3052051" y="3095876"/>
            <a:ext cx="289025" cy="27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208" name="Rectangle 315"/>
          <p:cNvSpPr>
            <a:spLocks noChangeArrowheads="1"/>
          </p:cNvSpPr>
          <p:nvPr/>
        </p:nvSpPr>
        <p:spPr bwMode="auto">
          <a:xfrm>
            <a:off x="2433394" y="3627059"/>
            <a:ext cx="314106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209" name="Rectangle 316"/>
          <p:cNvSpPr>
            <a:spLocks noChangeArrowheads="1"/>
          </p:cNvSpPr>
          <p:nvPr/>
        </p:nvSpPr>
        <p:spPr bwMode="auto">
          <a:xfrm>
            <a:off x="1563929" y="3361467"/>
            <a:ext cx="315300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7210" name="Rectangle 317"/>
          <p:cNvSpPr>
            <a:spLocks noChangeArrowheads="1"/>
          </p:cNvSpPr>
          <p:nvPr/>
        </p:nvSpPr>
        <p:spPr bwMode="auto">
          <a:xfrm>
            <a:off x="600114" y="3106595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7211" name="Rectangle 318"/>
          <p:cNvSpPr>
            <a:spLocks noChangeArrowheads="1"/>
          </p:cNvSpPr>
          <p:nvPr/>
        </p:nvSpPr>
        <p:spPr bwMode="auto">
          <a:xfrm>
            <a:off x="3086687" y="3117314"/>
            <a:ext cx="211596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509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7212" name="Rectangle 319"/>
          <p:cNvSpPr>
            <a:spLocks noChangeArrowheads="1"/>
          </p:cNvSpPr>
          <p:nvPr/>
        </p:nvSpPr>
        <p:spPr bwMode="auto">
          <a:xfrm>
            <a:off x="4714544" y="3136370"/>
            <a:ext cx="211596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509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7213" name="Text Box 324"/>
          <p:cNvSpPr txBox="1">
            <a:spLocks noChangeArrowheads="1"/>
          </p:cNvSpPr>
          <p:nvPr/>
        </p:nvSpPr>
        <p:spPr bwMode="auto">
          <a:xfrm>
            <a:off x="566161" y="786470"/>
            <a:ext cx="6190156" cy="10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(3)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否则，高速缓存就代表发出请求的用户浏览器，与因特网上的源点服务器建立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TCP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连接，并发送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请求报文。</a:t>
            </a:r>
          </a:p>
        </p:txBody>
      </p:sp>
      <p:sp>
        <p:nvSpPr>
          <p:cNvPr id="648517" name="Freeform 325"/>
          <p:cNvSpPr>
            <a:spLocks/>
          </p:cNvSpPr>
          <p:nvPr/>
        </p:nvSpPr>
        <p:spPr bwMode="auto">
          <a:xfrm>
            <a:off x="2472807" y="2649253"/>
            <a:ext cx="4008135" cy="1404181"/>
          </a:xfrm>
          <a:custGeom>
            <a:avLst/>
            <a:gdLst>
              <a:gd name="T0" fmla="*/ 0 w 3356"/>
              <a:gd name="T1" fmla="*/ 1179 h 1179"/>
              <a:gd name="T2" fmla="*/ 385 w 3356"/>
              <a:gd name="T3" fmla="*/ 867 h 1179"/>
              <a:gd name="T4" fmla="*/ 732 w 3356"/>
              <a:gd name="T5" fmla="*/ 758 h 1179"/>
              <a:gd name="T6" fmla="*/ 1464 w 3356"/>
              <a:gd name="T7" fmla="*/ 749 h 1179"/>
              <a:gd name="T8" fmla="*/ 1893 w 3356"/>
              <a:gd name="T9" fmla="*/ 739 h 1179"/>
              <a:gd name="T10" fmla="*/ 2222 w 3356"/>
              <a:gd name="T11" fmla="*/ 680 h 1179"/>
              <a:gd name="T12" fmla="*/ 2631 w 3356"/>
              <a:gd name="T13" fmla="*/ 499 h 1179"/>
              <a:gd name="T14" fmla="*/ 2993 w 3356"/>
              <a:gd name="T15" fmla="*/ 272 h 1179"/>
              <a:gd name="T16" fmla="*/ 3356 w 3356"/>
              <a:gd name="T17" fmla="*/ 0 h 11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56"/>
              <a:gd name="T28" fmla="*/ 0 h 1179"/>
              <a:gd name="T29" fmla="*/ 3356 w 3356"/>
              <a:gd name="T30" fmla="*/ 1179 h 117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56" h="1179">
                <a:moveTo>
                  <a:pt x="0" y="1179"/>
                </a:moveTo>
                <a:cubicBezTo>
                  <a:pt x="64" y="1127"/>
                  <a:pt x="263" y="937"/>
                  <a:pt x="385" y="867"/>
                </a:cubicBezTo>
                <a:cubicBezTo>
                  <a:pt x="507" y="797"/>
                  <a:pt x="552" y="778"/>
                  <a:pt x="732" y="758"/>
                </a:cubicBezTo>
                <a:cubicBezTo>
                  <a:pt x="912" y="738"/>
                  <a:pt x="1271" y="752"/>
                  <a:pt x="1464" y="749"/>
                </a:cubicBezTo>
                <a:cubicBezTo>
                  <a:pt x="1657" y="746"/>
                  <a:pt x="1767" y="750"/>
                  <a:pt x="1893" y="739"/>
                </a:cubicBezTo>
                <a:cubicBezTo>
                  <a:pt x="2019" y="728"/>
                  <a:pt x="2099" y="720"/>
                  <a:pt x="2222" y="680"/>
                </a:cubicBezTo>
                <a:cubicBezTo>
                  <a:pt x="2345" y="640"/>
                  <a:pt x="2503" y="567"/>
                  <a:pt x="2631" y="499"/>
                </a:cubicBezTo>
                <a:cubicBezTo>
                  <a:pt x="2759" y="431"/>
                  <a:pt x="2872" y="355"/>
                  <a:pt x="2993" y="272"/>
                </a:cubicBezTo>
                <a:cubicBezTo>
                  <a:pt x="3114" y="189"/>
                  <a:pt x="3295" y="53"/>
                  <a:pt x="3356" y="0"/>
                </a:cubicBezTo>
              </a:path>
            </a:pathLst>
          </a:cu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324" name="Text Box 326"/>
          <p:cNvSpPr txBox="1">
            <a:spLocks noChangeArrowheads="1"/>
          </p:cNvSpPr>
          <p:nvPr/>
        </p:nvSpPr>
        <p:spPr bwMode="auto">
          <a:xfrm>
            <a:off x="2286106" y="2112008"/>
            <a:ext cx="2923175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 smtClean="0">
                <a:solidFill>
                  <a:srgbClr val="333399"/>
                </a:solidFill>
                <a:ea typeface="黑体" pitchFamily="2" charset="-122"/>
              </a:rPr>
              <a:t>使用</a:t>
            </a:r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高速缓存的情况</a:t>
            </a:r>
          </a:p>
        </p:txBody>
      </p:sp>
    </p:spTree>
    <p:extLst>
      <p:ext uri="{BB962C8B-B14F-4D97-AF65-F5344CB8AC3E}">
        <p14:creationId xmlns:p14="http://schemas.microsoft.com/office/powerpoint/2010/main" val="74476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5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7544" y="2503311"/>
            <a:ext cx="2598838" cy="1928216"/>
            <a:chOff x="912" y="768"/>
            <a:chExt cx="2400" cy="1584"/>
          </a:xfrm>
        </p:grpSpPr>
        <p:sp>
          <p:nvSpPr>
            <p:cNvPr id="8495" name="Oval 4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96" name="Oval 5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97" name="Oval 6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98" name="Oval 7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99" name="Oval 8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500" name="Oval 9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501" name="Oval 10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502" name="Oval 11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503" name="Oval 12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8505" name="Oval 14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06" name="Oval 15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07" name="Oval 16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08" name="Oval 17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09" name="Oval 18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10" name="Oval 19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11" name="Oval 20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12" name="Oval 21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513" name="Oval 22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819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078965"/>
              </p:ext>
            </p:extLst>
          </p:nvPr>
        </p:nvGraphicFramePr>
        <p:xfrm>
          <a:off x="5200633" y="3046403"/>
          <a:ext cx="1331665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1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33" y="3046403"/>
                        <a:ext cx="1331665" cy="862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Line 24"/>
          <p:cNvSpPr>
            <a:spLocks noChangeShapeType="1"/>
          </p:cNvSpPr>
          <p:nvPr/>
        </p:nvSpPr>
        <p:spPr bwMode="auto">
          <a:xfrm>
            <a:off x="3089075" y="3468014"/>
            <a:ext cx="189896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198" name="Line 25"/>
          <p:cNvSpPr>
            <a:spLocks noChangeShapeType="1"/>
          </p:cNvSpPr>
          <p:nvPr/>
        </p:nvSpPr>
        <p:spPr bwMode="auto">
          <a:xfrm>
            <a:off x="6024713" y="3850323"/>
            <a:ext cx="488476" cy="40732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199" name="Line 26"/>
          <p:cNvSpPr>
            <a:spLocks noChangeShapeType="1"/>
          </p:cNvSpPr>
          <p:nvPr/>
        </p:nvSpPr>
        <p:spPr bwMode="auto">
          <a:xfrm>
            <a:off x="6306571" y="3640707"/>
            <a:ext cx="391737" cy="8694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0" name="Line 27"/>
          <p:cNvSpPr>
            <a:spLocks noChangeShapeType="1"/>
          </p:cNvSpPr>
          <p:nvPr/>
        </p:nvSpPr>
        <p:spPr bwMode="auto">
          <a:xfrm flipV="1">
            <a:off x="6328069" y="3129773"/>
            <a:ext cx="370239" cy="11552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1" name="Line 28"/>
          <p:cNvSpPr>
            <a:spLocks noChangeShapeType="1"/>
          </p:cNvSpPr>
          <p:nvPr/>
        </p:nvSpPr>
        <p:spPr bwMode="auto">
          <a:xfrm flipV="1">
            <a:off x="6002019" y="2665285"/>
            <a:ext cx="511169" cy="44662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597985" y="2871326"/>
            <a:ext cx="296191" cy="496644"/>
            <a:chOff x="4486" y="2730"/>
            <a:chExt cx="217" cy="339"/>
          </a:xfrm>
        </p:grpSpPr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8486" name="Freeform 31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7" name="Freeform 32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8" name="Freeform 33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9" name="Freeform 34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90" name="Rectangle 35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91" name="Rectangle 36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92" name="Line 37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93" name="Line 38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94" name="Line 39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8477" name="Freeform 41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8" name="Freeform 42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9" name="Freeform 43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0" name="Freeform 44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1" name="Rectangle 45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2" name="Rectangle 46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3" name="Line 47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4" name="Line 48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85" name="Line 49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597985" y="3516844"/>
            <a:ext cx="296191" cy="496644"/>
            <a:chOff x="4486" y="3170"/>
            <a:chExt cx="217" cy="339"/>
          </a:xfrm>
        </p:grpSpPr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8466" name="Freeform 52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7" name="Freeform 53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8" name="Freeform 54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9" name="Freeform 55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0" name="Rectangle 56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1" name="Rectangle 57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2" name="Line 58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3" name="Line 59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74" name="Line 60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8457" name="Freeform 62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8" name="Freeform 63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9" name="Freeform 64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0" name="Freeform 65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1" name="Rectangle 66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2" name="Rectangle 67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3" name="Line 68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4" name="Line 69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65" name="Line 70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71"/>
          <p:cNvGrpSpPr>
            <a:grpSpLocks/>
          </p:cNvGrpSpPr>
          <p:nvPr/>
        </p:nvGrpSpPr>
        <p:grpSpPr bwMode="auto">
          <a:xfrm>
            <a:off x="6289851" y="4021825"/>
            <a:ext cx="293802" cy="496644"/>
            <a:chOff x="4260" y="3515"/>
            <a:chExt cx="216" cy="339"/>
          </a:xfrm>
        </p:grpSpPr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8446" name="Freeform 73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7" name="Freeform 74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8" name="Freeform 75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9" name="Freeform 76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0" name="Rectangle 77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1" name="Rectangle 78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2" name="Line 79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3" name="Line 80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54" name="Line 81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82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8437" name="Freeform 83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38" name="Freeform 84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39" name="Freeform 85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0" name="Freeform 86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1" name="Rectangle 87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2" name="Rectangle 88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3" name="Line 89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4" name="Line 90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45" name="Line 91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8205" name="Rectangle 92"/>
          <p:cNvSpPr>
            <a:spLocks noChangeArrowheads="1"/>
          </p:cNvSpPr>
          <p:nvPr/>
        </p:nvSpPr>
        <p:spPr bwMode="auto">
          <a:xfrm>
            <a:off x="1866092" y="2466390"/>
            <a:ext cx="22692" cy="1949655"/>
          </a:xfrm>
          <a:prstGeom prst="rect">
            <a:avLst/>
          </a:prstGeom>
          <a:solidFill>
            <a:srgbClr val="000000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6" name="Line 93"/>
          <p:cNvSpPr>
            <a:spLocks noChangeShapeType="1"/>
          </p:cNvSpPr>
          <p:nvPr/>
        </p:nvSpPr>
        <p:spPr bwMode="auto">
          <a:xfrm>
            <a:off x="1259378" y="2752228"/>
            <a:ext cx="61746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7" name="Line 94"/>
          <p:cNvSpPr>
            <a:spLocks noChangeShapeType="1"/>
          </p:cNvSpPr>
          <p:nvPr/>
        </p:nvSpPr>
        <p:spPr bwMode="auto">
          <a:xfrm>
            <a:off x="1444497" y="3284601"/>
            <a:ext cx="432344" cy="119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8" name="Line 95"/>
          <p:cNvSpPr>
            <a:spLocks noChangeShapeType="1"/>
          </p:cNvSpPr>
          <p:nvPr/>
        </p:nvSpPr>
        <p:spPr bwMode="auto">
          <a:xfrm>
            <a:off x="948855" y="3660956"/>
            <a:ext cx="927986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09" name="Line 96"/>
          <p:cNvSpPr>
            <a:spLocks noChangeShapeType="1"/>
          </p:cNvSpPr>
          <p:nvPr/>
        </p:nvSpPr>
        <p:spPr bwMode="auto">
          <a:xfrm>
            <a:off x="1320288" y="4124251"/>
            <a:ext cx="55655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10" name="Line 97"/>
          <p:cNvSpPr>
            <a:spLocks noChangeShapeType="1"/>
          </p:cNvSpPr>
          <p:nvPr/>
        </p:nvSpPr>
        <p:spPr bwMode="auto">
          <a:xfrm>
            <a:off x="1876841" y="4257642"/>
            <a:ext cx="30932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11" name="Line 98"/>
          <p:cNvSpPr>
            <a:spLocks noChangeShapeType="1"/>
          </p:cNvSpPr>
          <p:nvPr/>
        </p:nvSpPr>
        <p:spPr bwMode="auto">
          <a:xfrm flipV="1">
            <a:off x="2472807" y="3534710"/>
            <a:ext cx="541026" cy="485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12" name="Line 99"/>
          <p:cNvSpPr>
            <a:spLocks noChangeShapeType="1"/>
          </p:cNvSpPr>
          <p:nvPr/>
        </p:nvSpPr>
        <p:spPr bwMode="auto">
          <a:xfrm>
            <a:off x="1876841" y="3462059"/>
            <a:ext cx="1052196" cy="119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2817965" y="3315567"/>
            <a:ext cx="421595" cy="281075"/>
            <a:chOff x="2154" y="3033"/>
            <a:chExt cx="309" cy="192"/>
          </a:xfrm>
        </p:grpSpPr>
        <p:sp>
          <p:nvSpPr>
            <p:cNvPr id="8410" name="Oval 101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11" name="Rectangle 102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12" name="Rectangle 103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13" name="Oval 104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06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8427" name="Freeform 107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8" name="Freeform 108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9" name="Freeform 109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30" name="Freeform 110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31" name="Freeform 111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32" name="Freeform 112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33" name="Freeform 113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34" name="Freeform 114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15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8419" name="Freeform 116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0" name="Freeform 117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1" name="Freeform 118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2" name="Freeform 119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3" name="Freeform 120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4" name="Freeform 121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5" name="Freeform 122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26" name="Freeform 123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8415" name="Line 124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416" name="Line 125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grpSp>
        <p:nvGrpSpPr>
          <p:cNvPr id="17" name="Group 126"/>
          <p:cNvGrpSpPr>
            <a:grpSpLocks/>
          </p:cNvGrpSpPr>
          <p:nvPr/>
        </p:nvGrpSpPr>
        <p:grpSpPr bwMode="auto">
          <a:xfrm>
            <a:off x="1136363" y="2405649"/>
            <a:ext cx="386959" cy="388264"/>
            <a:chOff x="921" y="2412"/>
            <a:chExt cx="284" cy="265"/>
          </a:xfrm>
        </p:grpSpPr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8398" name="Freeform 128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99" name="Freeform 129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0" name="Freeform 130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1" name="Freeform 131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2" name="Rectangle 132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3" name="Rectangle 133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4" name="Rectangle 134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405" name="Line 135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36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8407" name="Freeform 137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08" name="Freeform 138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409" name="Rectangle 139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40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8386" name="Freeform 141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87" name="Freeform 142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88" name="Freeform 143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89" name="Freeform 144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90" name="Rectangle 145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91" name="Rectangle 146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92" name="Rectangle 147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93" name="Line 148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49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8395" name="Freeform 150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96" name="Freeform 151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97" name="Rectangle 152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53"/>
          <p:cNvGrpSpPr>
            <a:grpSpLocks/>
          </p:cNvGrpSpPr>
          <p:nvPr/>
        </p:nvGrpSpPr>
        <p:grpSpPr bwMode="auto">
          <a:xfrm>
            <a:off x="1240270" y="2938022"/>
            <a:ext cx="384571" cy="388264"/>
            <a:chOff x="997" y="2775"/>
            <a:chExt cx="282" cy="265"/>
          </a:xfrm>
        </p:grpSpPr>
        <p:grpSp>
          <p:nvGrpSpPr>
            <p:cNvPr id="23" name="Group 154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8372" name="Freeform 155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3" name="Freeform 156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4" name="Freeform 157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5" name="Freeform 158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6" name="Rectangle 159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7" name="Rectangle 160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8" name="Rectangle 161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79" name="Line 162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63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8381" name="Freeform 164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82" name="Freeform 165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83" name="Rectangle 166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67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8360" name="Freeform 168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1" name="Freeform 169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2" name="Freeform 170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3" name="Freeform 171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4" name="Rectangle 172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5" name="Rectangle 173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6" name="Rectangle 174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67" name="Line 175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76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8369" name="Freeform 177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70" name="Freeform 178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71" name="Rectangle 179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180"/>
          <p:cNvGrpSpPr>
            <a:grpSpLocks/>
          </p:cNvGrpSpPr>
          <p:nvPr/>
        </p:nvGrpSpPr>
        <p:grpSpPr bwMode="auto">
          <a:xfrm>
            <a:off x="684911" y="3335814"/>
            <a:ext cx="384571" cy="388264"/>
            <a:chOff x="590" y="3047"/>
            <a:chExt cx="282" cy="265"/>
          </a:xfrm>
        </p:grpSpPr>
        <p:grpSp>
          <p:nvGrpSpPr>
            <p:cNvPr id="28" name="Group 181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8346" name="Freeform 182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47" name="Freeform 183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48" name="Freeform 184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49" name="Freeform 185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50" name="Rectangle 186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51" name="Rectangle 187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52" name="Rectangle 188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53" name="Line 189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190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8355" name="Freeform 191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56" name="Freeform 192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57" name="Rectangle 193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194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8334" name="Freeform 195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35" name="Freeform 196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36" name="Freeform 197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37" name="Freeform 198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38" name="Rectangle 199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39" name="Rectangle 200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40" name="Rectangle 201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41" name="Line 202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03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8343" name="Freeform 204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44" name="Freeform 205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45" name="Rectangle 206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8192" name="Group 207"/>
          <p:cNvGrpSpPr>
            <a:grpSpLocks/>
          </p:cNvGrpSpPr>
          <p:nvPr/>
        </p:nvGrpSpPr>
        <p:grpSpPr bwMode="auto">
          <a:xfrm>
            <a:off x="1116061" y="3802683"/>
            <a:ext cx="383376" cy="388264"/>
            <a:chOff x="906" y="3365"/>
            <a:chExt cx="281" cy="265"/>
          </a:xfrm>
        </p:grpSpPr>
        <p:grpSp>
          <p:nvGrpSpPr>
            <p:cNvPr id="8193" name="Group 208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8320" name="Freeform 209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1" name="Freeform 210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2" name="Freeform 211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3" name="Freeform 212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4" name="Rectangle 213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5" name="Rectangle 214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6" name="Rectangle 215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27" name="Line 216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8196" name="Group 217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8329" name="Freeform 218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30" name="Freeform 219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31" name="Rectangle 220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8202" name="Group 221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8308" name="Freeform 222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9" name="Freeform 223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0" name="Freeform 224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1" name="Freeform 225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2" name="Rectangle 226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3" name="Rectangle 227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4" name="Rectangle 228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15" name="Line 229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grpSp>
            <p:nvGrpSpPr>
              <p:cNvPr id="8203" name="Group 230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8317" name="Freeform 231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18" name="Freeform 232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319" name="Rectangle 233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8204" name="Group 234"/>
          <p:cNvGrpSpPr>
            <a:grpSpLocks/>
          </p:cNvGrpSpPr>
          <p:nvPr/>
        </p:nvGrpSpPr>
        <p:grpSpPr bwMode="auto">
          <a:xfrm>
            <a:off x="2237526" y="3893198"/>
            <a:ext cx="334409" cy="630036"/>
            <a:chOff x="1660" y="3427"/>
            <a:chExt cx="217" cy="339"/>
          </a:xfrm>
        </p:grpSpPr>
        <p:grpSp>
          <p:nvGrpSpPr>
            <p:cNvPr id="8213" name="Group 235"/>
            <p:cNvGrpSpPr>
              <a:grpSpLocks/>
            </p:cNvGrpSpPr>
            <p:nvPr/>
          </p:nvGrpSpPr>
          <p:grpSpPr bwMode="auto">
            <a:xfrm>
              <a:off x="1665" y="3433"/>
              <a:ext cx="212" cy="333"/>
              <a:chOff x="1665" y="3433"/>
              <a:chExt cx="212" cy="333"/>
            </a:xfrm>
          </p:grpSpPr>
          <p:sp>
            <p:nvSpPr>
              <p:cNvPr id="8297" name="Freeform 236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8" name="Freeform 237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9" name="Freeform 238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0" name="Freeform 239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1" name="Rectangle 240"/>
              <p:cNvSpPr>
                <a:spLocks noChangeArrowheads="1"/>
              </p:cNvSpPr>
              <p:nvPr/>
            </p:nvSpPr>
            <p:spPr bwMode="auto">
              <a:xfrm>
                <a:off x="1665" y="3496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2" name="Rectangle 241"/>
              <p:cNvSpPr>
                <a:spLocks noChangeArrowheads="1"/>
              </p:cNvSpPr>
              <p:nvPr/>
            </p:nvSpPr>
            <p:spPr bwMode="auto">
              <a:xfrm>
                <a:off x="1671" y="3509"/>
                <a:ext cx="65" cy="4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3" name="Line 242"/>
              <p:cNvSpPr>
                <a:spLocks noChangeShapeType="1"/>
              </p:cNvSpPr>
              <p:nvPr/>
            </p:nvSpPr>
            <p:spPr bwMode="auto">
              <a:xfrm>
                <a:off x="1676" y="3534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4" name="Line 243"/>
              <p:cNvSpPr>
                <a:spLocks noChangeShapeType="1"/>
              </p:cNvSpPr>
              <p:nvPr/>
            </p:nvSpPr>
            <p:spPr bwMode="auto">
              <a:xfrm flipH="1">
                <a:off x="1665" y="370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305" name="Line 244"/>
              <p:cNvSpPr>
                <a:spLocks noChangeShapeType="1"/>
              </p:cNvSpPr>
              <p:nvPr/>
            </p:nvSpPr>
            <p:spPr bwMode="auto">
              <a:xfrm flipH="1">
                <a:off x="1665" y="3596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8214" name="Group 245"/>
            <p:cNvGrpSpPr>
              <a:grpSpLocks/>
            </p:cNvGrpSpPr>
            <p:nvPr/>
          </p:nvGrpSpPr>
          <p:grpSpPr bwMode="auto">
            <a:xfrm>
              <a:off x="1660" y="3427"/>
              <a:ext cx="212" cy="333"/>
              <a:chOff x="1660" y="3427"/>
              <a:chExt cx="212" cy="333"/>
            </a:xfrm>
          </p:grpSpPr>
          <p:sp>
            <p:nvSpPr>
              <p:cNvPr id="8288" name="Freeform 246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9" name="Freeform 247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0" name="Freeform 248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1" name="Freeform 249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2" name="Rectangle 250"/>
              <p:cNvSpPr>
                <a:spLocks noChangeArrowheads="1"/>
              </p:cNvSpPr>
              <p:nvPr/>
            </p:nvSpPr>
            <p:spPr bwMode="auto">
              <a:xfrm>
                <a:off x="1660" y="3490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3" name="Rectangle 251"/>
              <p:cNvSpPr>
                <a:spLocks noChangeArrowheads="1"/>
              </p:cNvSpPr>
              <p:nvPr/>
            </p:nvSpPr>
            <p:spPr bwMode="auto">
              <a:xfrm>
                <a:off x="1665" y="3502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4" name="Line 252"/>
              <p:cNvSpPr>
                <a:spLocks noChangeShapeType="1"/>
              </p:cNvSpPr>
              <p:nvPr/>
            </p:nvSpPr>
            <p:spPr bwMode="auto">
              <a:xfrm>
                <a:off x="1676" y="3521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5" name="Line 253"/>
              <p:cNvSpPr>
                <a:spLocks noChangeShapeType="1"/>
              </p:cNvSpPr>
              <p:nvPr/>
            </p:nvSpPr>
            <p:spPr bwMode="auto">
              <a:xfrm flipH="1">
                <a:off x="1665" y="370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96" name="Line 254"/>
              <p:cNvSpPr>
                <a:spLocks noChangeShapeType="1"/>
              </p:cNvSpPr>
              <p:nvPr/>
            </p:nvSpPr>
            <p:spPr bwMode="auto">
              <a:xfrm flipH="1">
                <a:off x="1665" y="3590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8219" name="Rectangle 255"/>
          <p:cNvSpPr>
            <a:spLocks noChangeArrowheads="1"/>
          </p:cNvSpPr>
          <p:nvPr/>
        </p:nvSpPr>
        <p:spPr bwMode="auto">
          <a:xfrm>
            <a:off x="2061961" y="2731982"/>
            <a:ext cx="644933" cy="46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20" name="Rectangle 256"/>
          <p:cNvSpPr>
            <a:spLocks noChangeArrowheads="1"/>
          </p:cNvSpPr>
          <p:nvPr/>
        </p:nvSpPr>
        <p:spPr bwMode="auto">
          <a:xfrm>
            <a:off x="2137203" y="2836789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sp>
        <p:nvSpPr>
          <p:cNvPr id="8221" name="Rectangle 257"/>
          <p:cNvSpPr>
            <a:spLocks noChangeArrowheads="1"/>
          </p:cNvSpPr>
          <p:nvPr/>
        </p:nvSpPr>
        <p:spPr bwMode="auto">
          <a:xfrm>
            <a:off x="2680618" y="4257642"/>
            <a:ext cx="808554" cy="46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22" name="Rectangle 258"/>
          <p:cNvSpPr>
            <a:spLocks noChangeArrowheads="1"/>
          </p:cNvSpPr>
          <p:nvPr/>
        </p:nvSpPr>
        <p:spPr bwMode="auto">
          <a:xfrm>
            <a:off x="2921129" y="4345775"/>
            <a:ext cx="1551708" cy="46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校园网的高速缓存</a:t>
            </a:r>
          </a:p>
          <a:p>
            <a:pPr algn="ctr"/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（代理服务器）</a:t>
            </a:r>
          </a:p>
        </p:txBody>
      </p:sp>
      <p:grpSp>
        <p:nvGrpSpPr>
          <p:cNvPr id="8215" name="Group 259"/>
          <p:cNvGrpSpPr>
            <a:grpSpLocks/>
          </p:cNvGrpSpPr>
          <p:nvPr/>
        </p:nvGrpSpPr>
        <p:grpSpPr bwMode="auto">
          <a:xfrm>
            <a:off x="6350761" y="2292504"/>
            <a:ext cx="294997" cy="496644"/>
            <a:chOff x="4305" y="2335"/>
            <a:chExt cx="216" cy="339"/>
          </a:xfrm>
        </p:grpSpPr>
        <p:grpSp>
          <p:nvGrpSpPr>
            <p:cNvPr id="8216" name="Group 260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8277" name="Freeform 261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8" name="Freeform 262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9" name="Freeform 263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0" name="Freeform 264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1" name="Rectangle 265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2" name="Rectangle 266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3" name="Line 267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4" name="Line 268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85" name="Line 269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  <p:grpSp>
          <p:nvGrpSpPr>
            <p:cNvPr id="8217" name="Group 270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8268" name="Freeform 271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69" name="Freeform 272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0" name="Freeform 273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1" name="Freeform 274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2" name="Rectangle 275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3" name="Rectangle 276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4" name="Line 277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5" name="Line 278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  <p:sp>
            <p:nvSpPr>
              <p:cNvPr id="8276" name="Line 279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112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8224" name="Rectangle 280"/>
          <p:cNvSpPr>
            <a:spLocks noChangeArrowheads="1"/>
          </p:cNvSpPr>
          <p:nvPr/>
        </p:nvSpPr>
        <p:spPr bwMode="auto">
          <a:xfrm>
            <a:off x="5380974" y="2412795"/>
            <a:ext cx="969817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8225" name="Rectangle 281"/>
          <p:cNvSpPr>
            <a:spLocks noChangeArrowheads="1"/>
          </p:cNvSpPr>
          <p:nvPr/>
        </p:nvSpPr>
        <p:spPr bwMode="auto">
          <a:xfrm>
            <a:off x="3422290" y="3169075"/>
            <a:ext cx="615075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26" name="Rectangle 282"/>
          <p:cNvSpPr>
            <a:spLocks noChangeArrowheads="1"/>
          </p:cNvSpPr>
          <p:nvPr/>
        </p:nvSpPr>
        <p:spPr bwMode="auto">
          <a:xfrm>
            <a:off x="3827165" y="3219097"/>
            <a:ext cx="604333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8218" name="Group 283"/>
          <p:cNvGrpSpPr>
            <a:grpSpLocks/>
          </p:cNvGrpSpPr>
          <p:nvPr/>
        </p:nvGrpSpPr>
        <p:grpSpPr bwMode="auto">
          <a:xfrm>
            <a:off x="2433394" y="4257641"/>
            <a:ext cx="392931" cy="195323"/>
            <a:chOff x="1872" y="3676"/>
            <a:chExt cx="227" cy="136"/>
          </a:xfrm>
        </p:grpSpPr>
        <p:sp>
          <p:nvSpPr>
            <p:cNvPr id="8264" name="Line 284"/>
            <p:cNvSpPr>
              <a:spLocks noChangeShapeType="1"/>
            </p:cNvSpPr>
            <p:nvPr/>
          </p:nvSpPr>
          <p:spPr bwMode="auto">
            <a:xfrm>
              <a:off x="1919" y="3702"/>
              <a:ext cx="180" cy="11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265" name="Freeform 285"/>
            <p:cNvSpPr>
              <a:spLocks/>
            </p:cNvSpPr>
            <p:nvPr/>
          </p:nvSpPr>
          <p:spPr bwMode="auto">
            <a:xfrm>
              <a:off x="1872" y="3676"/>
              <a:ext cx="62" cy="47"/>
            </a:xfrm>
            <a:custGeom>
              <a:avLst/>
              <a:gdLst>
                <a:gd name="T0" fmla="*/ 62 w 62"/>
                <a:gd name="T1" fmla="*/ 15 h 47"/>
                <a:gd name="T2" fmla="*/ 0 w 62"/>
                <a:gd name="T3" fmla="*/ 0 h 47"/>
                <a:gd name="T4" fmla="*/ 42 w 62"/>
                <a:gd name="T5" fmla="*/ 47 h 47"/>
                <a:gd name="T6" fmla="*/ 62 w 62"/>
                <a:gd name="T7" fmla="*/ 15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47"/>
                <a:gd name="T14" fmla="*/ 62 w 6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47">
                  <a:moveTo>
                    <a:pt x="62" y="15"/>
                  </a:moveTo>
                  <a:lnTo>
                    <a:pt x="0" y="0"/>
                  </a:lnTo>
                  <a:lnTo>
                    <a:pt x="42" y="47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grpSp>
        <p:nvGrpSpPr>
          <p:cNvPr id="8223" name="Group 286"/>
          <p:cNvGrpSpPr>
            <a:grpSpLocks/>
          </p:cNvGrpSpPr>
          <p:nvPr/>
        </p:nvGrpSpPr>
        <p:grpSpPr bwMode="auto">
          <a:xfrm>
            <a:off x="4845919" y="3315567"/>
            <a:ext cx="421595" cy="281075"/>
            <a:chOff x="3202" y="3033"/>
            <a:chExt cx="309" cy="192"/>
          </a:xfrm>
        </p:grpSpPr>
        <p:sp>
          <p:nvSpPr>
            <p:cNvPr id="8239" name="Oval 287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240" name="Rectangle 288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241" name="Rectangle 289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242" name="Oval 290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grpSp>
          <p:nvGrpSpPr>
            <p:cNvPr id="8227" name="Group 291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8228" name="Group 292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8256" name="Freeform 293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7" name="Freeform 294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8" name="Freeform 295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9" name="Freeform 296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60" name="Freeform 297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61" name="Freeform 298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62" name="Freeform 299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63" name="Freeform 300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8238" name="Group 301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8248" name="Freeform 302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49" name="Freeform 303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0" name="Freeform 304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1" name="Freeform 305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2" name="Freeform 306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3" name="Freeform 307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4" name="Freeform 308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  <p:sp>
              <p:nvSpPr>
                <p:cNvPr id="8255" name="Freeform 309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112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8244" name="Line 310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  <p:sp>
          <p:nvSpPr>
            <p:cNvPr id="8245" name="Line 311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12" u="none" dirty="0">
                <a:ea typeface="黑体" pitchFamily="2" charset="-122"/>
              </a:endParaRPr>
            </a:p>
          </p:txBody>
        </p:sp>
      </p:grpSp>
      <p:sp>
        <p:nvSpPr>
          <p:cNvPr id="8229" name="Rectangle 312"/>
          <p:cNvSpPr>
            <a:spLocks noChangeArrowheads="1"/>
          </p:cNvSpPr>
          <p:nvPr/>
        </p:nvSpPr>
        <p:spPr bwMode="auto">
          <a:xfrm>
            <a:off x="5275874" y="2997572"/>
            <a:ext cx="643738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30" name="Rectangle 313"/>
          <p:cNvSpPr>
            <a:spLocks noChangeArrowheads="1"/>
          </p:cNvSpPr>
          <p:nvPr/>
        </p:nvSpPr>
        <p:spPr bwMode="auto">
          <a:xfrm>
            <a:off x="5506378" y="3319140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8231" name="Rectangle 314"/>
          <p:cNvSpPr>
            <a:spLocks noChangeArrowheads="1"/>
          </p:cNvSpPr>
          <p:nvPr/>
        </p:nvSpPr>
        <p:spPr bwMode="auto">
          <a:xfrm>
            <a:off x="3052051" y="3063077"/>
            <a:ext cx="289025" cy="27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32" name="Rectangle 315"/>
          <p:cNvSpPr>
            <a:spLocks noChangeArrowheads="1"/>
          </p:cNvSpPr>
          <p:nvPr/>
        </p:nvSpPr>
        <p:spPr bwMode="auto">
          <a:xfrm>
            <a:off x="2433394" y="3594260"/>
            <a:ext cx="314106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33" name="Rectangle 316"/>
          <p:cNvSpPr>
            <a:spLocks noChangeArrowheads="1"/>
          </p:cNvSpPr>
          <p:nvPr/>
        </p:nvSpPr>
        <p:spPr bwMode="auto">
          <a:xfrm>
            <a:off x="1563929" y="3328668"/>
            <a:ext cx="315300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8234" name="Rectangle 317"/>
          <p:cNvSpPr>
            <a:spLocks noChangeArrowheads="1"/>
          </p:cNvSpPr>
          <p:nvPr/>
        </p:nvSpPr>
        <p:spPr bwMode="auto">
          <a:xfrm>
            <a:off x="600114" y="3073796"/>
            <a:ext cx="581891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8235" name="Rectangle 318"/>
          <p:cNvSpPr>
            <a:spLocks noChangeArrowheads="1"/>
          </p:cNvSpPr>
          <p:nvPr/>
        </p:nvSpPr>
        <p:spPr bwMode="auto">
          <a:xfrm>
            <a:off x="3086687" y="3084515"/>
            <a:ext cx="211596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509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8236" name="Rectangle 319"/>
          <p:cNvSpPr>
            <a:spLocks noChangeArrowheads="1"/>
          </p:cNvSpPr>
          <p:nvPr/>
        </p:nvSpPr>
        <p:spPr bwMode="auto">
          <a:xfrm>
            <a:off x="4714544" y="3103571"/>
            <a:ext cx="211596" cy="2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509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509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8237" name="Text Box 320"/>
          <p:cNvSpPr txBox="1">
            <a:spLocks noChangeArrowheads="1"/>
          </p:cNvSpPr>
          <p:nvPr/>
        </p:nvSpPr>
        <p:spPr bwMode="auto">
          <a:xfrm>
            <a:off x="631166" y="988368"/>
            <a:ext cx="6190156" cy="7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>
            <a:spAutoFit/>
          </a:bodyPr>
          <a:lstStyle/>
          <a:p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(4)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源点服务器将所请求的对象放在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响应报文中返回给校园网的高速缓存。</a:t>
            </a:r>
          </a:p>
        </p:txBody>
      </p:sp>
      <p:sp>
        <p:nvSpPr>
          <p:cNvPr id="650561" name="Freeform 321"/>
          <p:cNvSpPr>
            <a:spLocks/>
          </p:cNvSpPr>
          <p:nvPr/>
        </p:nvSpPr>
        <p:spPr bwMode="auto">
          <a:xfrm>
            <a:off x="2472807" y="2616454"/>
            <a:ext cx="4008135" cy="1404181"/>
          </a:xfrm>
          <a:custGeom>
            <a:avLst/>
            <a:gdLst>
              <a:gd name="T0" fmla="*/ 0 w 3356"/>
              <a:gd name="T1" fmla="*/ 1179 h 1179"/>
              <a:gd name="T2" fmla="*/ 385 w 3356"/>
              <a:gd name="T3" fmla="*/ 867 h 1179"/>
              <a:gd name="T4" fmla="*/ 732 w 3356"/>
              <a:gd name="T5" fmla="*/ 758 h 1179"/>
              <a:gd name="T6" fmla="*/ 1464 w 3356"/>
              <a:gd name="T7" fmla="*/ 749 h 1179"/>
              <a:gd name="T8" fmla="*/ 1893 w 3356"/>
              <a:gd name="T9" fmla="*/ 739 h 1179"/>
              <a:gd name="T10" fmla="*/ 2222 w 3356"/>
              <a:gd name="T11" fmla="*/ 680 h 1179"/>
              <a:gd name="T12" fmla="*/ 2631 w 3356"/>
              <a:gd name="T13" fmla="*/ 499 h 1179"/>
              <a:gd name="T14" fmla="*/ 2993 w 3356"/>
              <a:gd name="T15" fmla="*/ 272 h 1179"/>
              <a:gd name="T16" fmla="*/ 3356 w 3356"/>
              <a:gd name="T17" fmla="*/ 0 h 11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56"/>
              <a:gd name="T28" fmla="*/ 0 h 1179"/>
              <a:gd name="T29" fmla="*/ 3356 w 3356"/>
              <a:gd name="T30" fmla="*/ 1179 h 117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56" h="1179">
                <a:moveTo>
                  <a:pt x="0" y="1179"/>
                </a:moveTo>
                <a:cubicBezTo>
                  <a:pt x="64" y="1127"/>
                  <a:pt x="263" y="937"/>
                  <a:pt x="385" y="867"/>
                </a:cubicBezTo>
                <a:cubicBezTo>
                  <a:pt x="507" y="797"/>
                  <a:pt x="552" y="778"/>
                  <a:pt x="732" y="758"/>
                </a:cubicBezTo>
                <a:cubicBezTo>
                  <a:pt x="912" y="738"/>
                  <a:pt x="1271" y="752"/>
                  <a:pt x="1464" y="749"/>
                </a:cubicBezTo>
                <a:cubicBezTo>
                  <a:pt x="1657" y="746"/>
                  <a:pt x="1767" y="750"/>
                  <a:pt x="1893" y="739"/>
                </a:cubicBezTo>
                <a:cubicBezTo>
                  <a:pt x="2019" y="728"/>
                  <a:pt x="2099" y="720"/>
                  <a:pt x="2222" y="680"/>
                </a:cubicBezTo>
                <a:cubicBezTo>
                  <a:pt x="2345" y="640"/>
                  <a:pt x="2503" y="567"/>
                  <a:pt x="2631" y="499"/>
                </a:cubicBezTo>
                <a:cubicBezTo>
                  <a:pt x="2759" y="431"/>
                  <a:pt x="2872" y="355"/>
                  <a:pt x="2993" y="272"/>
                </a:cubicBezTo>
                <a:cubicBezTo>
                  <a:pt x="3114" y="189"/>
                  <a:pt x="3295" y="53"/>
                  <a:pt x="3356" y="0"/>
                </a:cubicBezTo>
              </a:path>
            </a:pathLst>
          </a:custGeom>
          <a:noFill/>
          <a:ln w="762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 lIns="68708" tIns="34354" rIns="68708" bIns="34354"/>
          <a:lstStyle/>
          <a:p>
            <a:endParaRPr lang="zh-CN" altLang="en-US" sz="2112" u="none" dirty="0">
              <a:ea typeface="黑体" pitchFamily="2" charset="-122"/>
            </a:endParaRPr>
          </a:p>
        </p:txBody>
      </p:sp>
      <p:sp>
        <p:nvSpPr>
          <p:cNvPr id="324" name="Text Box 326"/>
          <p:cNvSpPr txBox="1">
            <a:spLocks noChangeArrowheads="1"/>
          </p:cNvSpPr>
          <p:nvPr/>
        </p:nvSpPr>
        <p:spPr bwMode="auto">
          <a:xfrm>
            <a:off x="2286106" y="2112008"/>
            <a:ext cx="2923175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 smtClean="0">
                <a:solidFill>
                  <a:srgbClr val="333399"/>
                </a:solidFill>
                <a:ea typeface="黑体" pitchFamily="2" charset="-122"/>
              </a:rPr>
              <a:t>使用</a:t>
            </a:r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高速缓存的情况</a:t>
            </a:r>
          </a:p>
        </p:txBody>
      </p:sp>
    </p:spTree>
    <p:extLst>
      <p:ext uri="{BB962C8B-B14F-4D97-AF65-F5344CB8AC3E}">
        <p14:creationId xmlns:p14="http://schemas.microsoft.com/office/powerpoint/2010/main" val="37289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5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56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7544" y="2621376"/>
            <a:ext cx="2598838" cy="1928216"/>
            <a:chOff x="912" y="768"/>
            <a:chExt cx="2400" cy="1584"/>
          </a:xfrm>
        </p:grpSpPr>
        <p:sp>
          <p:nvSpPr>
            <p:cNvPr id="9522" name="Oval 4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3" name="Oval 5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4" name="Oval 6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5" name="Oval 7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6" name="Oval 8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7" name="Oval 9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8" name="Oval 10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29" name="Oval 11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530" name="Oval 12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9532" name="Oval 14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3" name="Oval 15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4" name="Oval 16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5" name="Oval 17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6" name="Oval 18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7" name="Oval 19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8" name="Oval 20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39" name="Oval 21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40" name="Oval 22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aphicFrame>
        <p:nvGraphicFramePr>
          <p:cNvPr id="921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93712"/>
              </p:ext>
            </p:extLst>
          </p:nvPr>
        </p:nvGraphicFramePr>
        <p:xfrm>
          <a:off x="5200633" y="3164468"/>
          <a:ext cx="1331665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5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33" y="3164468"/>
                        <a:ext cx="1331665" cy="862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Line 24"/>
          <p:cNvSpPr>
            <a:spLocks noChangeShapeType="1"/>
          </p:cNvSpPr>
          <p:nvPr/>
        </p:nvSpPr>
        <p:spPr bwMode="auto">
          <a:xfrm>
            <a:off x="3089075" y="3586079"/>
            <a:ext cx="189896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22" name="Line 25"/>
          <p:cNvSpPr>
            <a:spLocks noChangeShapeType="1"/>
          </p:cNvSpPr>
          <p:nvPr/>
        </p:nvSpPr>
        <p:spPr bwMode="auto">
          <a:xfrm>
            <a:off x="6024713" y="3968388"/>
            <a:ext cx="488476" cy="40732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23" name="Line 26"/>
          <p:cNvSpPr>
            <a:spLocks noChangeShapeType="1"/>
          </p:cNvSpPr>
          <p:nvPr/>
        </p:nvSpPr>
        <p:spPr bwMode="auto">
          <a:xfrm>
            <a:off x="6306571" y="3758772"/>
            <a:ext cx="391737" cy="8694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24" name="Line 27"/>
          <p:cNvSpPr>
            <a:spLocks noChangeShapeType="1"/>
          </p:cNvSpPr>
          <p:nvPr/>
        </p:nvSpPr>
        <p:spPr bwMode="auto">
          <a:xfrm flipV="1">
            <a:off x="6328069" y="3247838"/>
            <a:ext cx="370239" cy="11552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25" name="Line 28"/>
          <p:cNvSpPr>
            <a:spLocks noChangeShapeType="1"/>
          </p:cNvSpPr>
          <p:nvPr/>
        </p:nvSpPr>
        <p:spPr bwMode="auto">
          <a:xfrm flipV="1">
            <a:off x="6002019" y="2783350"/>
            <a:ext cx="511169" cy="44662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597985" y="2989391"/>
            <a:ext cx="296191" cy="496644"/>
            <a:chOff x="4486" y="2730"/>
            <a:chExt cx="217" cy="339"/>
          </a:xfrm>
        </p:grpSpPr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4491" y="2736"/>
              <a:ext cx="212" cy="333"/>
              <a:chOff x="4491" y="2736"/>
              <a:chExt cx="212" cy="333"/>
            </a:xfrm>
          </p:grpSpPr>
          <p:sp>
            <p:nvSpPr>
              <p:cNvPr id="9513" name="Freeform 31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4" name="Freeform 32"/>
              <p:cNvSpPr>
                <a:spLocks/>
              </p:cNvSpPr>
              <p:nvPr/>
            </p:nvSpPr>
            <p:spPr bwMode="auto">
              <a:xfrm>
                <a:off x="4557" y="273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1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1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5" name="Freeform 33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6" name="Freeform 34"/>
              <p:cNvSpPr>
                <a:spLocks/>
              </p:cNvSpPr>
              <p:nvPr/>
            </p:nvSpPr>
            <p:spPr bwMode="auto">
              <a:xfrm>
                <a:off x="4491" y="273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7" name="Rectangle 35"/>
              <p:cNvSpPr>
                <a:spLocks noChangeArrowheads="1"/>
              </p:cNvSpPr>
              <p:nvPr/>
            </p:nvSpPr>
            <p:spPr bwMode="auto">
              <a:xfrm>
                <a:off x="4491" y="279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8" name="Rectangle 36"/>
              <p:cNvSpPr>
                <a:spLocks noChangeArrowheads="1"/>
              </p:cNvSpPr>
              <p:nvPr/>
            </p:nvSpPr>
            <p:spPr bwMode="auto">
              <a:xfrm>
                <a:off x="4496" y="2812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9" name="Line 37"/>
              <p:cNvSpPr>
                <a:spLocks noChangeShapeType="1"/>
              </p:cNvSpPr>
              <p:nvPr/>
            </p:nvSpPr>
            <p:spPr bwMode="auto">
              <a:xfrm>
                <a:off x="4501" y="2837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20" name="Line 38"/>
              <p:cNvSpPr>
                <a:spLocks noChangeShapeType="1"/>
              </p:cNvSpPr>
              <p:nvPr/>
            </p:nvSpPr>
            <p:spPr bwMode="auto">
              <a:xfrm flipH="1">
                <a:off x="4491" y="3013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21" name="Line 39"/>
              <p:cNvSpPr>
                <a:spLocks noChangeShapeType="1"/>
              </p:cNvSpPr>
              <p:nvPr/>
            </p:nvSpPr>
            <p:spPr bwMode="auto">
              <a:xfrm flipH="1">
                <a:off x="4491" y="2900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4486" y="2730"/>
              <a:ext cx="212" cy="333"/>
              <a:chOff x="4486" y="2730"/>
              <a:chExt cx="212" cy="333"/>
            </a:xfrm>
          </p:grpSpPr>
          <p:sp>
            <p:nvSpPr>
              <p:cNvPr id="9504" name="Freeform 41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5" name="Freeform 42"/>
              <p:cNvSpPr>
                <a:spLocks/>
              </p:cNvSpPr>
              <p:nvPr/>
            </p:nvSpPr>
            <p:spPr bwMode="auto">
              <a:xfrm>
                <a:off x="4552" y="2730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6" name="Freeform 43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7" name="Freeform 44"/>
              <p:cNvSpPr>
                <a:spLocks/>
              </p:cNvSpPr>
              <p:nvPr/>
            </p:nvSpPr>
            <p:spPr bwMode="auto">
              <a:xfrm>
                <a:off x="4486" y="2730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8" name="Rectangle 45"/>
              <p:cNvSpPr>
                <a:spLocks noChangeArrowheads="1"/>
              </p:cNvSpPr>
              <p:nvPr/>
            </p:nvSpPr>
            <p:spPr bwMode="auto">
              <a:xfrm>
                <a:off x="4486" y="2793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9" name="Rectangle 46"/>
              <p:cNvSpPr>
                <a:spLocks noChangeArrowheads="1"/>
              </p:cNvSpPr>
              <p:nvPr/>
            </p:nvSpPr>
            <p:spPr bwMode="auto">
              <a:xfrm>
                <a:off x="4491" y="2806"/>
                <a:ext cx="66" cy="43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0" name="Line 47"/>
              <p:cNvSpPr>
                <a:spLocks noChangeShapeType="1"/>
              </p:cNvSpPr>
              <p:nvPr/>
            </p:nvSpPr>
            <p:spPr bwMode="auto">
              <a:xfrm>
                <a:off x="4501" y="282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1" name="Line 48"/>
              <p:cNvSpPr>
                <a:spLocks noChangeShapeType="1"/>
              </p:cNvSpPr>
              <p:nvPr/>
            </p:nvSpPr>
            <p:spPr bwMode="auto">
              <a:xfrm flipH="1">
                <a:off x="4491" y="300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12" name="Line 49"/>
              <p:cNvSpPr>
                <a:spLocks noChangeShapeType="1"/>
              </p:cNvSpPr>
              <p:nvPr/>
            </p:nvSpPr>
            <p:spPr bwMode="auto">
              <a:xfrm flipH="1">
                <a:off x="4491" y="289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597985" y="3634909"/>
            <a:ext cx="296191" cy="496644"/>
            <a:chOff x="4486" y="3170"/>
            <a:chExt cx="217" cy="339"/>
          </a:xfrm>
        </p:grpSpPr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4491" y="3176"/>
              <a:ext cx="212" cy="333"/>
              <a:chOff x="4491" y="3176"/>
              <a:chExt cx="212" cy="333"/>
            </a:xfrm>
          </p:grpSpPr>
          <p:sp>
            <p:nvSpPr>
              <p:cNvPr id="9493" name="Freeform 52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4" name="Freeform 53"/>
              <p:cNvSpPr>
                <a:spLocks/>
              </p:cNvSpPr>
              <p:nvPr/>
            </p:nvSpPr>
            <p:spPr bwMode="auto">
              <a:xfrm>
                <a:off x="4557" y="3176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5" name="Freeform 54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6" name="Freeform 55"/>
              <p:cNvSpPr>
                <a:spLocks/>
              </p:cNvSpPr>
              <p:nvPr/>
            </p:nvSpPr>
            <p:spPr bwMode="auto">
              <a:xfrm>
                <a:off x="4491" y="3176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7" name="Rectangle 56"/>
              <p:cNvSpPr>
                <a:spLocks noChangeArrowheads="1"/>
              </p:cNvSpPr>
              <p:nvPr/>
            </p:nvSpPr>
            <p:spPr bwMode="auto">
              <a:xfrm>
                <a:off x="4491" y="3239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8" name="Rectangle 57"/>
              <p:cNvSpPr>
                <a:spLocks noChangeArrowheads="1"/>
              </p:cNvSpPr>
              <p:nvPr/>
            </p:nvSpPr>
            <p:spPr bwMode="auto">
              <a:xfrm>
                <a:off x="4496" y="3251"/>
                <a:ext cx="66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9" name="Line 58"/>
              <p:cNvSpPr>
                <a:spLocks noChangeShapeType="1"/>
              </p:cNvSpPr>
              <p:nvPr/>
            </p:nvSpPr>
            <p:spPr bwMode="auto">
              <a:xfrm>
                <a:off x="4501" y="3276"/>
                <a:ext cx="5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0" name="Line 59"/>
              <p:cNvSpPr>
                <a:spLocks noChangeShapeType="1"/>
              </p:cNvSpPr>
              <p:nvPr/>
            </p:nvSpPr>
            <p:spPr bwMode="auto">
              <a:xfrm flipH="1">
                <a:off x="4491" y="3452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501" name="Line 60"/>
              <p:cNvSpPr>
                <a:spLocks noChangeShapeType="1"/>
              </p:cNvSpPr>
              <p:nvPr/>
            </p:nvSpPr>
            <p:spPr bwMode="auto">
              <a:xfrm flipH="1">
                <a:off x="4491" y="333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86" y="3170"/>
              <a:ext cx="212" cy="332"/>
              <a:chOff x="4486" y="3170"/>
              <a:chExt cx="212" cy="332"/>
            </a:xfrm>
          </p:grpSpPr>
          <p:sp>
            <p:nvSpPr>
              <p:cNvPr id="9484" name="Freeform 62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5" name="Freeform 63"/>
              <p:cNvSpPr>
                <a:spLocks/>
              </p:cNvSpPr>
              <p:nvPr/>
            </p:nvSpPr>
            <p:spPr bwMode="auto">
              <a:xfrm>
                <a:off x="4552" y="3170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69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69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6" name="Freeform 64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7" name="Freeform 65"/>
              <p:cNvSpPr>
                <a:spLocks/>
              </p:cNvSpPr>
              <p:nvPr/>
            </p:nvSpPr>
            <p:spPr bwMode="auto">
              <a:xfrm>
                <a:off x="4486" y="3170"/>
                <a:ext cx="212" cy="62"/>
              </a:xfrm>
              <a:custGeom>
                <a:avLst/>
                <a:gdLst>
                  <a:gd name="T0" fmla="*/ 0 w 212"/>
                  <a:gd name="T1" fmla="*/ 62 h 62"/>
                  <a:gd name="T2" fmla="*/ 91 w 212"/>
                  <a:gd name="T3" fmla="*/ 0 h 62"/>
                  <a:gd name="T4" fmla="*/ 212 w 212"/>
                  <a:gd name="T5" fmla="*/ 0 h 62"/>
                  <a:gd name="T6" fmla="*/ 116 w 212"/>
                  <a:gd name="T7" fmla="*/ 62 h 62"/>
                  <a:gd name="T8" fmla="*/ 0 w 212"/>
                  <a:gd name="T9" fmla="*/ 62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2"/>
                  <a:gd name="T17" fmla="*/ 212 w 21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2">
                    <a:moveTo>
                      <a:pt x="0" y="62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8" name="Rectangle 66"/>
              <p:cNvSpPr>
                <a:spLocks noChangeArrowheads="1"/>
              </p:cNvSpPr>
              <p:nvPr/>
            </p:nvSpPr>
            <p:spPr bwMode="auto">
              <a:xfrm>
                <a:off x="4486" y="3232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9" name="Rectangle 67"/>
              <p:cNvSpPr>
                <a:spLocks noChangeArrowheads="1"/>
              </p:cNvSpPr>
              <p:nvPr/>
            </p:nvSpPr>
            <p:spPr bwMode="auto">
              <a:xfrm>
                <a:off x="4491" y="3245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0" name="Line 68"/>
              <p:cNvSpPr>
                <a:spLocks noChangeShapeType="1"/>
              </p:cNvSpPr>
              <p:nvPr/>
            </p:nvSpPr>
            <p:spPr bwMode="auto">
              <a:xfrm>
                <a:off x="4501" y="3264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1" name="Line 69"/>
              <p:cNvSpPr>
                <a:spLocks noChangeShapeType="1"/>
              </p:cNvSpPr>
              <p:nvPr/>
            </p:nvSpPr>
            <p:spPr bwMode="auto">
              <a:xfrm flipH="1">
                <a:off x="4491" y="3446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92" name="Line 70"/>
              <p:cNvSpPr>
                <a:spLocks noChangeShapeType="1"/>
              </p:cNvSpPr>
              <p:nvPr/>
            </p:nvSpPr>
            <p:spPr bwMode="auto">
              <a:xfrm flipH="1">
                <a:off x="4491" y="333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grpSp>
        <p:nvGrpSpPr>
          <p:cNvPr id="10" name="Group 71"/>
          <p:cNvGrpSpPr>
            <a:grpSpLocks/>
          </p:cNvGrpSpPr>
          <p:nvPr/>
        </p:nvGrpSpPr>
        <p:grpSpPr bwMode="auto">
          <a:xfrm>
            <a:off x="6289851" y="4139890"/>
            <a:ext cx="293802" cy="496644"/>
            <a:chOff x="4260" y="3515"/>
            <a:chExt cx="216" cy="339"/>
          </a:xfrm>
        </p:grpSpPr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4265" y="3521"/>
              <a:ext cx="211" cy="333"/>
              <a:chOff x="4265" y="3521"/>
              <a:chExt cx="211" cy="333"/>
            </a:xfrm>
          </p:grpSpPr>
          <p:sp>
            <p:nvSpPr>
              <p:cNvPr id="9473" name="Freeform 73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4" name="Freeform 74"/>
              <p:cNvSpPr>
                <a:spLocks/>
              </p:cNvSpPr>
              <p:nvPr/>
            </p:nvSpPr>
            <p:spPr bwMode="auto">
              <a:xfrm>
                <a:off x="4330" y="3521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5" name="Freeform 75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6" name="Freeform 76"/>
              <p:cNvSpPr>
                <a:spLocks/>
              </p:cNvSpPr>
              <p:nvPr/>
            </p:nvSpPr>
            <p:spPr bwMode="auto">
              <a:xfrm>
                <a:off x="4265" y="352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7" name="Rectangle 77"/>
              <p:cNvSpPr>
                <a:spLocks noChangeArrowheads="1"/>
              </p:cNvSpPr>
              <p:nvPr/>
            </p:nvSpPr>
            <p:spPr bwMode="auto">
              <a:xfrm>
                <a:off x="4265" y="3584"/>
                <a:ext cx="115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8" name="Rectangle 78"/>
              <p:cNvSpPr>
                <a:spLocks noChangeArrowheads="1"/>
              </p:cNvSpPr>
              <p:nvPr/>
            </p:nvSpPr>
            <p:spPr bwMode="auto">
              <a:xfrm>
                <a:off x="4270" y="359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9" name="Line 79"/>
              <p:cNvSpPr>
                <a:spLocks noChangeShapeType="1"/>
              </p:cNvSpPr>
              <p:nvPr/>
            </p:nvSpPr>
            <p:spPr bwMode="auto">
              <a:xfrm>
                <a:off x="4275" y="3622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0" name="Line 80"/>
              <p:cNvSpPr>
                <a:spLocks noChangeShapeType="1"/>
              </p:cNvSpPr>
              <p:nvPr/>
            </p:nvSpPr>
            <p:spPr bwMode="auto">
              <a:xfrm flipH="1">
                <a:off x="4265" y="3797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81" name="Line 81"/>
              <p:cNvSpPr>
                <a:spLocks noChangeShapeType="1"/>
              </p:cNvSpPr>
              <p:nvPr/>
            </p:nvSpPr>
            <p:spPr bwMode="auto">
              <a:xfrm flipH="1">
                <a:off x="4265" y="3684"/>
                <a:ext cx="11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12" name="Group 82"/>
            <p:cNvGrpSpPr>
              <a:grpSpLocks/>
            </p:cNvGrpSpPr>
            <p:nvPr/>
          </p:nvGrpSpPr>
          <p:grpSpPr bwMode="auto">
            <a:xfrm>
              <a:off x="4260" y="3515"/>
              <a:ext cx="211" cy="332"/>
              <a:chOff x="4260" y="3515"/>
              <a:chExt cx="211" cy="332"/>
            </a:xfrm>
          </p:grpSpPr>
          <p:sp>
            <p:nvSpPr>
              <p:cNvPr id="9464" name="Freeform 83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65" name="Freeform 84"/>
              <p:cNvSpPr>
                <a:spLocks/>
              </p:cNvSpPr>
              <p:nvPr/>
            </p:nvSpPr>
            <p:spPr bwMode="auto">
              <a:xfrm>
                <a:off x="4325" y="3515"/>
                <a:ext cx="146" cy="332"/>
              </a:xfrm>
              <a:custGeom>
                <a:avLst/>
                <a:gdLst>
                  <a:gd name="T0" fmla="*/ 50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0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0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66" name="Freeform 85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67" name="Freeform 86"/>
              <p:cNvSpPr>
                <a:spLocks/>
              </p:cNvSpPr>
              <p:nvPr/>
            </p:nvSpPr>
            <p:spPr bwMode="auto">
              <a:xfrm>
                <a:off x="4260" y="351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0 w 211"/>
                  <a:gd name="T3" fmla="*/ 0 h 63"/>
                  <a:gd name="T4" fmla="*/ 211 w 211"/>
                  <a:gd name="T5" fmla="*/ 0 h 63"/>
                  <a:gd name="T6" fmla="*/ 115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0" y="0"/>
                    </a:lnTo>
                    <a:lnTo>
                      <a:pt x="211" y="0"/>
                    </a:lnTo>
                    <a:lnTo>
                      <a:pt x="115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68" name="Rectangle 87"/>
              <p:cNvSpPr>
                <a:spLocks noChangeArrowheads="1"/>
              </p:cNvSpPr>
              <p:nvPr/>
            </p:nvSpPr>
            <p:spPr bwMode="auto">
              <a:xfrm>
                <a:off x="4260" y="3578"/>
                <a:ext cx="115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69" name="Rectangle 88"/>
              <p:cNvSpPr>
                <a:spLocks noChangeArrowheads="1"/>
              </p:cNvSpPr>
              <p:nvPr/>
            </p:nvSpPr>
            <p:spPr bwMode="auto">
              <a:xfrm>
                <a:off x="4265" y="359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0" name="Line 89"/>
              <p:cNvSpPr>
                <a:spLocks noChangeShapeType="1"/>
              </p:cNvSpPr>
              <p:nvPr/>
            </p:nvSpPr>
            <p:spPr bwMode="auto">
              <a:xfrm>
                <a:off x="4275" y="360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1" name="Line 90"/>
              <p:cNvSpPr>
                <a:spLocks noChangeShapeType="1"/>
              </p:cNvSpPr>
              <p:nvPr/>
            </p:nvSpPr>
            <p:spPr bwMode="auto">
              <a:xfrm flipH="1">
                <a:off x="4265" y="3791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72" name="Line 91"/>
              <p:cNvSpPr>
                <a:spLocks noChangeShapeType="1"/>
              </p:cNvSpPr>
              <p:nvPr/>
            </p:nvSpPr>
            <p:spPr bwMode="auto">
              <a:xfrm flipH="1">
                <a:off x="4265" y="3678"/>
                <a:ext cx="105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9229" name="Rectangle 92"/>
          <p:cNvSpPr>
            <a:spLocks noChangeArrowheads="1"/>
          </p:cNvSpPr>
          <p:nvPr/>
        </p:nvSpPr>
        <p:spPr bwMode="auto">
          <a:xfrm>
            <a:off x="1866092" y="2584455"/>
            <a:ext cx="22692" cy="1949655"/>
          </a:xfrm>
          <a:prstGeom prst="rect">
            <a:avLst/>
          </a:prstGeom>
          <a:solidFill>
            <a:srgbClr val="000000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0" name="Line 93"/>
          <p:cNvSpPr>
            <a:spLocks noChangeShapeType="1"/>
          </p:cNvSpPr>
          <p:nvPr/>
        </p:nvSpPr>
        <p:spPr bwMode="auto">
          <a:xfrm>
            <a:off x="1259378" y="2870293"/>
            <a:ext cx="61746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1" name="Line 94"/>
          <p:cNvSpPr>
            <a:spLocks noChangeShapeType="1"/>
          </p:cNvSpPr>
          <p:nvPr/>
        </p:nvSpPr>
        <p:spPr bwMode="auto">
          <a:xfrm>
            <a:off x="1444497" y="3402666"/>
            <a:ext cx="432344" cy="119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2" name="Line 95"/>
          <p:cNvSpPr>
            <a:spLocks noChangeShapeType="1"/>
          </p:cNvSpPr>
          <p:nvPr/>
        </p:nvSpPr>
        <p:spPr bwMode="auto">
          <a:xfrm>
            <a:off x="948855" y="3779021"/>
            <a:ext cx="927986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3" name="Line 96"/>
          <p:cNvSpPr>
            <a:spLocks noChangeShapeType="1"/>
          </p:cNvSpPr>
          <p:nvPr/>
        </p:nvSpPr>
        <p:spPr bwMode="auto">
          <a:xfrm>
            <a:off x="1320288" y="4242316"/>
            <a:ext cx="556553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4" name="Line 97"/>
          <p:cNvSpPr>
            <a:spLocks noChangeShapeType="1"/>
          </p:cNvSpPr>
          <p:nvPr/>
        </p:nvSpPr>
        <p:spPr bwMode="auto">
          <a:xfrm>
            <a:off x="1876841" y="4375707"/>
            <a:ext cx="309329" cy="2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5" name="Line 98"/>
          <p:cNvSpPr>
            <a:spLocks noChangeShapeType="1"/>
          </p:cNvSpPr>
          <p:nvPr/>
        </p:nvSpPr>
        <p:spPr bwMode="auto">
          <a:xfrm flipV="1">
            <a:off x="2472807" y="3652775"/>
            <a:ext cx="541026" cy="485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36" name="Line 99"/>
          <p:cNvSpPr>
            <a:spLocks noChangeShapeType="1"/>
          </p:cNvSpPr>
          <p:nvPr/>
        </p:nvSpPr>
        <p:spPr bwMode="auto">
          <a:xfrm>
            <a:off x="1876841" y="3580124"/>
            <a:ext cx="1052196" cy="119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2817965" y="3433632"/>
            <a:ext cx="421595" cy="281075"/>
            <a:chOff x="2154" y="3033"/>
            <a:chExt cx="309" cy="192"/>
          </a:xfrm>
        </p:grpSpPr>
        <p:sp>
          <p:nvSpPr>
            <p:cNvPr id="9437" name="Oval 101"/>
            <p:cNvSpPr>
              <a:spLocks noChangeArrowheads="1"/>
            </p:cNvSpPr>
            <p:nvPr/>
          </p:nvSpPr>
          <p:spPr bwMode="auto">
            <a:xfrm>
              <a:off x="2155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438" name="Rectangle 102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439" name="Rectangle 103"/>
            <p:cNvSpPr>
              <a:spLocks noChangeArrowheads="1"/>
            </p:cNvSpPr>
            <p:nvPr/>
          </p:nvSpPr>
          <p:spPr bwMode="auto">
            <a:xfrm>
              <a:off x="2154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440" name="Oval 104"/>
            <p:cNvSpPr>
              <a:spLocks noChangeArrowheads="1"/>
            </p:cNvSpPr>
            <p:nvPr/>
          </p:nvSpPr>
          <p:spPr bwMode="auto">
            <a:xfrm>
              <a:off x="2155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2201" y="3046"/>
              <a:ext cx="214" cy="86"/>
              <a:chOff x="2201" y="3046"/>
              <a:chExt cx="214" cy="86"/>
            </a:xfrm>
          </p:grpSpPr>
          <p:grpSp>
            <p:nvGrpSpPr>
              <p:cNvPr id="15" name="Group 106"/>
              <p:cNvGrpSpPr>
                <a:grpSpLocks/>
              </p:cNvGrpSpPr>
              <p:nvPr/>
            </p:nvGrpSpPr>
            <p:grpSpPr bwMode="auto">
              <a:xfrm>
                <a:off x="2201" y="3046"/>
                <a:ext cx="212" cy="84"/>
                <a:chOff x="2201" y="3046"/>
                <a:chExt cx="212" cy="84"/>
              </a:xfrm>
            </p:grpSpPr>
            <p:sp>
              <p:nvSpPr>
                <p:cNvPr id="9454" name="Freeform 107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5" name="Freeform 108"/>
                <p:cNvSpPr>
                  <a:spLocks/>
                </p:cNvSpPr>
                <p:nvPr/>
              </p:nvSpPr>
              <p:spPr bwMode="auto">
                <a:xfrm>
                  <a:off x="2312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0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0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6" name="Freeform 109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7" name="Freeform 110"/>
                <p:cNvSpPr>
                  <a:spLocks/>
                </p:cNvSpPr>
                <p:nvPr/>
              </p:nvSpPr>
              <p:spPr bwMode="auto">
                <a:xfrm>
                  <a:off x="2201" y="3090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8" name="Freeform 111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9" name="Freeform 112"/>
                <p:cNvSpPr>
                  <a:spLocks/>
                </p:cNvSpPr>
                <p:nvPr/>
              </p:nvSpPr>
              <p:spPr bwMode="auto">
                <a:xfrm>
                  <a:off x="2206" y="3046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60" name="Freeform 113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61" name="Freeform 114"/>
                <p:cNvSpPr>
                  <a:spLocks/>
                </p:cNvSpPr>
                <p:nvPr/>
              </p:nvSpPr>
              <p:spPr bwMode="auto">
                <a:xfrm>
                  <a:off x="2308" y="3094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1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16" name="Group 115"/>
              <p:cNvGrpSpPr>
                <a:grpSpLocks/>
              </p:cNvGrpSpPr>
              <p:nvPr/>
            </p:nvGrpSpPr>
            <p:grpSpPr bwMode="auto">
              <a:xfrm>
                <a:off x="2203" y="3048"/>
                <a:ext cx="212" cy="84"/>
                <a:chOff x="2203" y="3048"/>
                <a:chExt cx="212" cy="84"/>
              </a:xfrm>
            </p:grpSpPr>
            <p:sp>
              <p:nvSpPr>
                <p:cNvPr id="9446" name="Freeform 116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47" name="Freeform 117"/>
                <p:cNvSpPr>
                  <a:spLocks/>
                </p:cNvSpPr>
                <p:nvPr/>
              </p:nvSpPr>
              <p:spPr bwMode="auto">
                <a:xfrm>
                  <a:off x="2313" y="3050"/>
                  <a:ext cx="102" cy="36"/>
                </a:xfrm>
                <a:custGeom>
                  <a:avLst/>
                  <a:gdLst>
                    <a:gd name="T0" fmla="*/ 0 w 102"/>
                    <a:gd name="T1" fmla="*/ 28 h 36"/>
                    <a:gd name="T2" fmla="*/ 23 w 102"/>
                    <a:gd name="T3" fmla="*/ 36 h 36"/>
                    <a:gd name="T4" fmla="*/ 77 w 102"/>
                    <a:gd name="T5" fmla="*/ 12 h 36"/>
                    <a:gd name="T6" fmla="*/ 102 w 102"/>
                    <a:gd name="T7" fmla="*/ 20 h 36"/>
                    <a:gd name="T8" fmla="*/ 89 w 102"/>
                    <a:gd name="T9" fmla="*/ 0 h 36"/>
                    <a:gd name="T10" fmla="*/ 25 w 102"/>
                    <a:gd name="T11" fmla="*/ 0 h 36"/>
                    <a:gd name="T12" fmla="*/ 51 w 102"/>
                    <a:gd name="T13" fmla="*/ 6 h 36"/>
                    <a:gd name="T14" fmla="*/ 0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28"/>
                      </a:moveTo>
                      <a:lnTo>
                        <a:pt x="23" y="36"/>
                      </a:lnTo>
                      <a:lnTo>
                        <a:pt x="77" y="12"/>
                      </a:lnTo>
                      <a:lnTo>
                        <a:pt x="102" y="20"/>
                      </a:lnTo>
                      <a:lnTo>
                        <a:pt x="89" y="0"/>
                      </a:lnTo>
                      <a:lnTo>
                        <a:pt x="25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48" name="Freeform 118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49" name="Freeform 119"/>
                <p:cNvSpPr>
                  <a:spLocks/>
                </p:cNvSpPr>
                <p:nvPr/>
              </p:nvSpPr>
              <p:spPr bwMode="auto">
                <a:xfrm>
                  <a:off x="2203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0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0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0" name="Freeform 120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1" name="Freeform 121"/>
                <p:cNvSpPr>
                  <a:spLocks/>
                </p:cNvSpPr>
                <p:nvPr/>
              </p:nvSpPr>
              <p:spPr bwMode="auto">
                <a:xfrm>
                  <a:off x="2208" y="3048"/>
                  <a:ext cx="102" cy="36"/>
                </a:xfrm>
                <a:custGeom>
                  <a:avLst/>
                  <a:gdLst>
                    <a:gd name="T0" fmla="*/ 0 w 102"/>
                    <a:gd name="T1" fmla="*/ 8 h 36"/>
                    <a:gd name="T2" fmla="*/ 23 w 102"/>
                    <a:gd name="T3" fmla="*/ 0 h 36"/>
                    <a:gd name="T4" fmla="*/ 77 w 102"/>
                    <a:gd name="T5" fmla="*/ 22 h 36"/>
                    <a:gd name="T6" fmla="*/ 102 w 102"/>
                    <a:gd name="T7" fmla="*/ 16 h 36"/>
                    <a:gd name="T8" fmla="*/ 89 w 102"/>
                    <a:gd name="T9" fmla="*/ 36 h 36"/>
                    <a:gd name="T10" fmla="*/ 25 w 102"/>
                    <a:gd name="T11" fmla="*/ 36 h 36"/>
                    <a:gd name="T12" fmla="*/ 51 w 102"/>
                    <a:gd name="T13" fmla="*/ 30 h 36"/>
                    <a:gd name="T14" fmla="*/ 0 w 102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0" y="8"/>
                      </a:moveTo>
                      <a:lnTo>
                        <a:pt x="23" y="0"/>
                      </a:lnTo>
                      <a:lnTo>
                        <a:pt x="77" y="22"/>
                      </a:lnTo>
                      <a:lnTo>
                        <a:pt x="102" y="16"/>
                      </a:lnTo>
                      <a:lnTo>
                        <a:pt x="89" y="36"/>
                      </a:lnTo>
                      <a:lnTo>
                        <a:pt x="25" y="36"/>
                      </a:lnTo>
                      <a:lnTo>
                        <a:pt x="51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2" name="Freeform 122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53" name="Freeform 123"/>
                <p:cNvSpPr>
                  <a:spLocks/>
                </p:cNvSpPr>
                <p:nvPr/>
              </p:nvSpPr>
              <p:spPr bwMode="auto">
                <a:xfrm>
                  <a:off x="2310" y="3096"/>
                  <a:ext cx="101" cy="36"/>
                </a:xfrm>
                <a:custGeom>
                  <a:avLst/>
                  <a:gdLst>
                    <a:gd name="T0" fmla="*/ 101 w 101"/>
                    <a:gd name="T1" fmla="*/ 28 h 36"/>
                    <a:gd name="T2" fmla="*/ 79 w 101"/>
                    <a:gd name="T3" fmla="*/ 36 h 36"/>
                    <a:gd name="T4" fmla="*/ 26 w 101"/>
                    <a:gd name="T5" fmla="*/ 12 h 36"/>
                    <a:gd name="T6" fmla="*/ 0 w 101"/>
                    <a:gd name="T7" fmla="*/ 20 h 36"/>
                    <a:gd name="T8" fmla="*/ 13 w 101"/>
                    <a:gd name="T9" fmla="*/ 0 h 36"/>
                    <a:gd name="T10" fmla="*/ 79 w 101"/>
                    <a:gd name="T11" fmla="*/ 0 h 36"/>
                    <a:gd name="T12" fmla="*/ 50 w 101"/>
                    <a:gd name="T13" fmla="*/ 6 h 36"/>
                    <a:gd name="T14" fmla="*/ 101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101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0" y="6"/>
                      </a:lnTo>
                      <a:lnTo>
                        <a:pt x="101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9442" name="Line 124"/>
            <p:cNvSpPr>
              <a:spLocks noChangeShapeType="1"/>
            </p:cNvSpPr>
            <p:nvPr/>
          </p:nvSpPr>
          <p:spPr bwMode="auto">
            <a:xfrm>
              <a:off x="2154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443" name="Line 125"/>
            <p:cNvSpPr>
              <a:spLocks noChangeShapeType="1"/>
            </p:cNvSpPr>
            <p:nvPr/>
          </p:nvSpPr>
          <p:spPr bwMode="auto">
            <a:xfrm>
              <a:off x="246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17" name="Group 126"/>
          <p:cNvGrpSpPr>
            <a:grpSpLocks/>
          </p:cNvGrpSpPr>
          <p:nvPr/>
        </p:nvGrpSpPr>
        <p:grpSpPr bwMode="auto">
          <a:xfrm>
            <a:off x="1136363" y="2523714"/>
            <a:ext cx="386959" cy="388264"/>
            <a:chOff x="921" y="2412"/>
            <a:chExt cx="284" cy="265"/>
          </a:xfrm>
        </p:grpSpPr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928" y="2417"/>
              <a:ext cx="277" cy="260"/>
              <a:chOff x="928" y="2417"/>
              <a:chExt cx="277" cy="260"/>
            </a:xfrm>
          </p:grpSpPr>
          <p:sp>
            <p:nvSpPr>
              <p:cNvPr id="9425" name="Freeform 128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26" name="Freeform 129"/>
              <p:cNvSpPr>
                <a:spLocks/>
              </p:cNvSpPr>
              <p:nvPr/>
            </p:nvSpPr>
            <p:spPr bwMode="auto">
              <a:xfrm>
                <a:off x="935" y="2552"/>
                <a:ext cx="262" cy="25"/>
              </a:xfrm>
              <a:custGeom>
                <a:avLst/>
                <a:gdLst>
                  <a:gd name="T0" fmla="*/ 0 w 262"/>
                  <a:gd name="T1" fmla="*/ 25 h 25"/>
                  <a:gd name="T2" fmla="*/ 31 w 262"/>
                  <a:gd name="T3" fmla="*/ 0 h 25"/>
                  <a:gd name="T4" fmla="*/ 231 w 262"/>
                  <a:gd name="T5" fmla="*/ 0 h 25"/>
                  <a:gd name="T6" fmla="*/ 262 w 262"/>
                  <a:gd name="T7" fmla="*/ 25 h 25"/>
                  <a:gd name="T8" fmla="*/ 0 w 262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5"/>
                  <a:gd name="T17" fmla="*/ 262 w 262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27" name="Freeform 130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28" name="Freeform 131"/>
              <p:cNvSpPr>
                <a:spLocks/>
              </p:cNvSpPr>
              <p:nvPr/>
            </p:nvSpPr>
            <p:spPr bwMode="auto">
              <a:xfrm>
                <a:off x="974" y="2417"/>
                <a:ext cx="185" cy="17"/>
              </a:xfrm>
              <a:custGeom>
                <a:avLst/>
                <a:gdLst>
                  <a:gd name="T0" fmla="*/ 0 w 185"/>
                  <a:gd name="T1" fmla="*/ 17 h 17"/>
                  <a:gd name="T2" fmla="*/ 23 w 185"/>
                  <a:gd name="T3" fmla="*/ 0 h 17"/>
                  <a:gd name="T4" fmla="*/ 163 w 185"/>
                  <a:gd name="T5" fmla="*/ 0 h 17"/>
                  <a:gd name="T6" fmla="*/ 185 w 185"/>
                  <a:gd name="T7" fmla="*/ 17 h 17"/>
                  <a:gd name="T8" fmla="*/ 0 w 185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7"/>
                  <a:gd name="T17" fmla="*/ 185 w 18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7">
                    <a:moveTo>
                      <a:pt x="0" y="17"/>
                    </a:moveTo>
                    <a:lnTo>
                      <a:pt x="23" y="0"/>
                    </a:lnTo>
                    <a:lnTo>
                      <a:pt x="163" y="0"/>
                    </a:lnTo>
                    <a:lnTo>
                      <a:pt x="185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29" name="Rectangle 132"/>
              <p:cNvSpPr>
                <a:spLocks noChangeArrowheads="1"/>
              </p:cNvSpPr>
              <p:nvPr/>
            </p:nvSpPr>
            <p:spPr bwMode="auto">
              <a:xfrm>
                <a:off x="974" y="2434"/>
                <a:ext cx="185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30" name="Rectangle 133"/>
              <p:cNvSpPr>
                <a:spLocks noChangeArrowheads="1"/>
              </p:cNvSpPr>
              <p:nvPr/>
            </p:nvSpPr>
            <p:spPr bwMode="auto">
              <a:xfrm>
                <a:off x="937" y="2576"/>
                <a:ext cx="260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31" name="Rectangle 134"/>
              <p:cNvSpPr>
                <a:spLocks noChangeArrowheads="1"/>
              </p:cNvSpPr>
              <p:nvPr/>
            </p:nvSpPr>
            <p:spPr bwMode="auto">
              <a:xfrm>
                <a:off x="992" y="2450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32" name="Line 135"/>
              <p:cNvSpPr>
                <a:spLocks noChangeShapeType="1"/>
              </p:cNvSpPr>
              <p:nvPr/>
            </p:nvSpPr>
            <p:spPr bwMode="auto">
              <a:xfrm flipH="1">
                <a:off x="1115" y="259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19" name="Group 136"/>
              <p:cNvGrpSpPr>
                <a:grpSpLocks/>
              </p:cNvGrpSpPr>
              <p:nvPr/>
            </p:nvGrpSpPr>
            <p:grpSpPr bwMode="auto">
              <a:xfrm>
                <a:off x="928" y="2639"/>
                <a:ext cx="277" cy="38"/>
                <a:chOff x="928" y="2639"/>
                <a:chExt cx="277" cy="38"/>
              </a:xfrm>
            </p:grpSpPr>
            <p:sp>
              <p:nvSpPr>
                <p:cNvPr id="9434" name="Freeform 137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35" name="Freeform 138"/>
                <p:cNvSpPr>
                  <a:spLocks/>
                </p:cNvSpPr>
                <p:nvPr/>
              </p:nvSpPr>
              <p:spPr bwMode="auto">
                <a:xfrm>
                  <a:off x="928" y="2639"/>
                  <a:ext cx="277" cy="29"/>
                </a:xfrm>
                <a:custGeom>
                  <a:avLst/>
                  <a:gdLst>
                    <a:gd name="T0" fmla="*/ 0 w 277"/>
                    <a:gd name="T1" fmla="*/ 29 h 29"/>
                    <a:gd name="T2" fmla="*/ 33 w 277"/>
                    <a:gd name="T3" fmla="*/ 0 h 29"/>
                    <a:gd name="T4" fmla="*/ 245 w 277"/>
                    <a:gd name="T5" fmla="*/ 0 h 29"/>
                    <a:gd name="T6" fmla="*/ 277 w 277"/>
                    <a:gd name="T7" fmla="*/ 29 h 29"/>
                    <a:gd name="T8" fmla="*/ 0 w 277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9"/>
                    <a:gd name="T17" fmla="*/ 277 w 277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36" name="Rectangle 139"/>
                <p:cNvSpPr>
                  <a:spLocks noChangeArrowheads="1"/>
                </p:cNvSpPr>
                <p:nvPr/>
              </p:nvSpPr>
              <p:spPr bwMode="auto">
                <a:xfrm>
                  <a:off x="930" y="2666"/>
                  <a:ext cx="274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0" name="Group 140"/>
            <p:cNvGrpSpPr>
              <a:grpSpLocks/>
            </p:cNvGrpSpPr>
            <p:nvPr/>
          </p:nvGrpSpPr>
          <p:grpSpPr bwMode="auto">
            <a:xfrm>
              <a:off x="921" y="2412"/>
              <a:ext cx="277" cy="261"/>
              <a:chOff x="921" y="2412"/>
              <a:chExt cx="277" cy="261"/>
            </a:xfrm>
          </p:grpSpPr>
          <p:sp>
            <p:nvSpPr>
              <p:cNvPr id="9413" name="Freeform 141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4" name="Freeform 142"/>
              <p:cNvSpPr>
                <a:spLocks/>
              </p:cNvSpPr>
              <p:nvPr/>
            </p:nvSpPr>
            <p:spPr bwMode="auto">
              <a:xfrm>
                <a:off x="928" y="2547"/>
                <a:ext cx="262" cy="26"/>
              </a:xfrm>
              <a:custGeom>
                <a:avLst/>
                <a:gdLst>
                  <a:gd name="T0" fmla="*/ 0 w 262"/>
                  <a:gd name="T1" fmla="*/ 26 h 26"/>
                  <a:gd name="T2" fmla="*/ 31 w 262"/>
                  <a:gd name="T3" fmla="*/ 0 h 26"/>
                  <a:gd name="T4" fmla="*/ 231 w 262"/>
                  <a:gd name="T5" fmla="*/ 0 h 26"/>
                  <a:gd name="T6" fmla="*/ 262 w 262"/>
                  <a:gd name="T7" fmla="*/ 26 h 26"/>
                  <a:gd name="T8" fmla="*/ 0 w 262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26"/>
                  <a:gd name="T17" fmla="*/ 262 w 262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1" y="0"/>
                    </a:lnTo>
                    <a:lnTo>
                      <a:pt x="262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5" name="Freeform 143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6" name="Freeform 144"/>
              <p:cNvSpPr>
                <a:spLocks/>
              </p:cNvSpPr>
              <p:nvPr/>
            </p:nvSpPr>
            <p:spPr bwMode="auto">
              <a:xfrm>
                <a:off x="968" y="2412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7" name="Rectangle 145"/>
              <p:cNvSpPr>
                <a:spLocks noChangeArrowheads="1"/>
              </p:cNvSpPr>
              <p:nvPr/>
            </p:nvSpPr>
            <p:spPr bwMode="auto">
              <a:xfrm>
                <a:off x="968" y="2429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8" name="Rectangle 146"/>
              <p:cNvSpPr>
                <a:spLocks noChangeArrowheads="1"/>
              </p:cNvSpPr>
              <p:nvPr/>
            </p:nvSpPr>
            <p:spPr bwMode="auto">
              <a:xfrm>
                <a:off x="930" y="2571"/>
                <a:ext cx="260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19" name="Rectangle 147"/>
              <p:cNvSpPr>
                <a:spLocks noChangeArrowheads="1"/>
              </p:cNvSpPr>
              <p:nvPr/>
            </p:nvSpPr>
            <p:spPr bwMode="auto">
              <a:xfrm>
                <a:off x="985" y="2445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20" name="Line 148"/>
              <p:cNvSpPr>
                <a:spLocks noChangeShapeType="1"/>
              </p:cNvSpPr>
              <p:nvPr/>
            </p:nvSpPr>
            <p:spPr bwMode="auto">
              <a:xfrm flipH="1">
                <a:off x="1108" y="259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1" name="Group 149"/>
              <p:cNvGrpSpPr>
                <a:grpSpLocks/>
              </p:cNvGrpSpPr>
              <p:nvPr/>
            </p:nvGrpSpPr>
            <p:grpSpPr bwMode="auto">
              <a:xfrm>
                <a:off x="921" y="2635"/>
                <a:ext cx="277" cy="38"/>
                <a:chOff x="921" y="2635"/>
                <a:chExt cx="277" cy="38"/>
              </a:xfrm>
            </p:grpSpPr>
            <p:sp>
              <p:nvSpPr>
                <p:cNvPr id="9422" name="Freeform 150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23" name="Freeform 151"/>
                <p:cNvSpPr>
                  <a:spLocks/>
                </p:cNvSpPr>
                <p:nvPr/>
              </p:nvSpPr>
              <p:spPr bwMode="auto">
                <a:xfrm>
                  <a:off x="921" y="2635"/>
                  <a:ext cx="277" cy="28"/>
                </a:xfrm>
                <a:custGeom>
                  <a:avLst/>
                  <a:gdLst>
                    <a:gd name="T0" fmla="*/ 0 w 277"/>
                    <a:gd name="T1" fmla="*/ 28 h 28"/>
                    <a:gd name="T2" fmla="*/ 33 w 277"/>
                    <a:gd name="T3" fmla="*/ 0 h 28"/>
                    <a:gd name="T4" fmla="*/ 245 w 277"/>
                    <a:gd name="T5" fmla="*/ 0 h 28"/>
                    <a:gd name="T6" fmla="*/ 277 w 277"/>
                    <a:gd name="T7" fmla="*/ 28 h 28"/>
                    <a:gd name="T8" fmla="*/ 0 w 277"/>
                    <a:gd name="T9" fmla="*/ 28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"/>
                    <a:gd name="T16" fmla="*/ 0 h 28"/>
                    <a:gd name="T17" fmla="*/ 277 w 277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" h="28">
                      <a:moveTo>
                        <a:pt x="0" y="28"/>
                      </a:moveTo>
                      <a:lnTo>
                        <a:pt x="33" y="0"/>
                      </a:lnTo>
                      <a:lnTo>
                        <a:pt x="245" y="0"/>
                      </a:lnTo>
                      <a:lnTo>
                        <a:pt x="277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24" name="Rectangle 152"/>
                <p:cNvSpPr>
                  <a:spLocks noChangeArrowheads="1"/>
                </p:cNvSpPr>
                <p:nvPr/>
              </p:nvSpPr>
              <p:spPr bwMode="auto">
                <a:xfrm>
                  <a:off x="923" y="2662"/>
                  <a:ext cx="274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2" name="Group 153"/>
          <p:cNvGrpSpPr>
            <a:grpSpLocks/>
          </p:cNvGrpSpPr>
          <p:nvPr/>
        </p:nvGrpSpPr>
        <p:grpSpPr bwMode="auto">
          <a:xfrm>
            <a:off x="1240270" y="3056087"/>
            <a:ext cx="384571" cy="388264"/>
            <a:chOff x="997" y="2775"/>
            <a:chExt cx="282" cy="265"/>
          </a:xfrm>
        </p:grpSpPr>
        <p:grpSp>
          <p:nvGrpSpPr>
            <p:cNvPr id="23" name="Group 154"/>
            <p:cNvGrpSpPr>
              <a:grpSpLocks/>
            </p:cNvGrpSpPr>
            <p:nvPr/>
          </p:nvGrpSpPr>
          <p:grpSpPr bwMode="auto">
            <a:xfrm>
              <a:off x="1004" y="2779"/>
              <a:ext cx="275" cy="261"/>
              <a:chOff x="1004" y="2779"/>
              <a:chExt cx="275" cy="261"/>
            </a:xfrm>
          </p:grpSpPr>
          <p:sp>
            <p:nvSpPr>
              <p:cNvPr id="9399" name="Freeform 155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0" name="Freeform 156"/>
              <p:cNvSpPr>
                <a:spLocks/>
              </p:cNvSpPr>
              <p:nvPr/>
            </p:nvSpPr>
            <p:spPr bwMode="auto">
              <a:xfrm>
                <a:off x="1011" y="2914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0 w 260"/>
                  <a:gd name="T3" fmla="*/ 0 h 26"/>
                  <a:gd name="T4" fmla="*/ 229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0" y="0"/>
                    </a:lnTo>
                    <a:lnTo>
                      <a:pt x="229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1" name="Freeform 157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2" name="Freeform 158"/>
              <p:cNvSpPr>
                <a:spLocks/>
              </p:cNvSpPr>
              <p:nvPr/>
            </p:nvSpPr>
            <p:spPr bwMode="auto">
              <a:xfrm>
                <a:off x="1050" y="2779"/>
                <a:ext cx="183" cy="18"/>
              </a:xfrm>
              <a:custGeom>
                <a:avLst/>
                <a:gdLst>
                  <a:gd name="T0" fmla="*/ 0 w 183"/>
                  <a:gd name="T1" fmla="*/ 18 h 18"/>
                  <a:gd name="T2" fmla="*/ 22 w 183"/>
                  <a:gd name="T3" fmla="*/ 0 h 18"/>
                  <a:gd name="T4" fmla="*/ 161 w 183"/>
                  <a:gd name="T5" fmla="*/ 0 h 18"/>
                  <a:gd name="T6" fmla="*/ 183 w 183"/>
                  <a:gd name="T7" fmla="*/ 18 h 18"/>
                  <a:gd name="T8" fmla="*/ 0 w 18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8"/>
                  <a:gd name="T17" fmla="*/ 183 w 18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3" name="Rectangle 159"/>
              <p:cNvSpPr>
                <a:spLocks noChangeArrowheads="1"/>
              </p:cNvSpPr>
              <p:nvPr/>
            </p:nvSpPr>
            <p:spPr bwMode="auto">
              <a:xfrm>
                <a:off x="1050" y="2797"/>
                <a:ext cx="183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4" name="Rectangle 160"/>
              <p:cNvSpPr>
                <a:spLocks noChangeArrowheads="1"/>
              </p:cNvSpPr>
              <p:nvPr/>
            </p:nvSpPr>
            <p:spPr bwMode="auto">
              <a:xfrm>
                <a:off x="1013" y="293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5" name="Rectangle 161"/>
              <p:cNvSpPr>
                <a:spLocks noChangeArrowheads="1"/>
              </p:cNvSpPr>
              <p:nvPr/>
            </p:nvSpPr>
            <p:spPr bwMode="auto">
              <a:xfrm>
                <a:off x="1067" y="2813"/>
                <a:ext cx="149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406" name="Line 162"/>
              <p:cNvSpPr>
                <a:spLocks noChangeShapeType="1"/>
              </p:cNvSpPr>
              <p:nvPr/>
            </p:nvSpPr>
            <p:spPr bwMode="auto">
              <a:xfrm flipH="1">
                <a:off x="1189" y="2961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4" name="Group 163"/>
              <p:cNvGrpSpPr>
                <a:grpSpLocks/>
              </p:cNvGrpSpPr>
              <p:nvPr/>
            </p:nvGrpSpPr>
            <p:grpSpPr bwMode="auto">
              <a:xfrm>
                <a:off x="1004" y="3002"/>
                <a:ext cx="275" cy="38"/>
                <a:chOff x="1004" y="3002"/>
                <a:chExt cx="275" cy="38"/>
              </a:xfrm>
            </p:grpSpPr>
            <p:sp>
              <p:nvSpPr>
                <p:cNvPr id="9408" name="Freeform 164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09" name="Freeform 165"/>
                <p:cNvSpPr>
                  <a:spLocks/>
                </p:cNvSpPr>
                <p:nvPr/>
              </p:nvSpPr>
              <p:spPr bwMode="auto">
                <a:xfrm>
                  <a:off x="1004" y="300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410" name="Rectangle 166"/>
                <p:cNvSpPr>
                  <a:spLocks noChangeArrowheads="1"/>
                </p:cNvSpPr>
                <p:nvPr/>
              </p:nvSpPr>
              <p:spPr bwMode="auto">
                <a:xfrm>
                  <a:off x="1006" y="3029"/>
                  <a:ext cx="271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25" name="Group 167"/>
            <p:cNvGrpSpPr>
              <a:grpSpLocks/>
            </p:cNvGrpSpPr>
            <p:nvPr/>
          </p:nvGrpSpPr>
          <p:grpSpPr bwMode="auto">
            <a:xfrm>
              <a:off x="997" y="2775"/>
              <a:ext cx="275" cy="260"/>
              <a:chOff x="997" y="2775"/>
              <a:chExt cx="275" cy="260"/>
            </a:xfrm>
          </p:grpSpPr>
          <p:sp>
            <p:nvSpPr>
              <p:cNvPr id="9387" name="Freeform 168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88" name="Freeform 169"/>
              <p:cNvSpPr>
                <a:spLocks/>
              </p:cNvSpPr>
              <p:nvPr/>
            </p:nvSpPr>
            <p:spPr bwMode="auto">
              <a:xfrm>
                <a:off x="1004" y="291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89" name="Freeform 170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90" name="Freeform 171"/>
              <p:cNvSpPr>
                <a:spLocks/>
              </p:cNvSpPr>
              <p:nvPr/>
            </p:nvSpPr>
            <p:spPr bwMode="auto">
              <a:xfrm>
                <a:off x="1043" y="277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1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91" name="Rectangle 172"/>
              <p:cNvSpPr>
                <a:spLocks noChangeArrowheads="1"/>
              </p:cNvSpPr>
              <p:nvPr/>
            </p:nvSpPr>
            <p:spPr bwMode="auto">
              <a:xfrm>
                <a:off x="1043" y="279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92" name="Rectangle 173"/>
              <p:cNvSpPr>
                <a:spLocks noChangeArrowheads="1"/>
              </p:cNvSpPr>
              <p:nvPr/>
            </p:nvSpPr>
            <p:spPr bwMode="auto">
              <a:xfrm>
                <a:off x="1006" y="2934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93" name="Rectangle 174"/>
              <p:cNvSpPr>
                <a:spLocks noChangeArrowheads="1"/>
              </p:cNvSpPr>
              <p:nvPr/>
            </p:nvSpPr>
            <p:spPr bwMode="auto">
              <a:xfrm>
                <a:off x="1060" y="280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94" name="Line 175"/>
              <p:cNvSpPr>
                <a:spLocks noChangeShapeType="1"/>
              </p:cNvSpPr>
              <p:nvPr/>
            </p:nvSpPr>
            <p:spPr bwMode="auto">
              <a:xfrm flipH="1">
                <a:off x="1182" y="2956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6" name="Group 176"/>
              <p:cNvGrpSpPr>
                <a:grpSpLocks/>
              </p:cNvGrpSpPr>
              <p:nvPr/>
            </p:nvGrpSpPr>
            <p:grpSpPr bwMode="auto">
              <a:xfrm>
                <a:off x="997" y="2997"/>
                <a:ext cx="275" cy="38"/>
                <a:chOff x="997" y="2997"/>
                <a:chExt cx="275" cy="38"/>
              </a:xfrm>
            </p:grpSpPr>
            <p:sp>
              <p:nvSpPr>
                <p:cNvPr id="9396" name="Freeform 177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97" name="Freeform 178"/>
                <p:cNvSpPr>
                  <a:spLocks/>
                </p:cNvSpPr>
                <p:nvPr/>
              </p:nvSpPr>
              <p:spPr bwMode="auto">
                <a:xfrm>
                  <a:off x="997" y="299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98" name="Rectangle 179"/>
                <p:cNvSpPr>
                  <a:spLocks noChangeArrowheads="1"/>
                </p:cNvSpPr>
                <p:nvPr/>
              </p:nvSpPr>
              <p:spPr bwMode="auto">
                <a:xfrm>
                  <a:off x="999" y="3024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27" name="Group 180"/>
          <p:cNvGrpSpPr>
            <a:grpSpLocks/>
          </p:cNvGrpSpPr>
          <p:nvPr/>
        </p:nvGrpSpPr>
        <p:grpSpPr bwMode="auto">
          <a:xfrm>
            <a:off x="684911" y="3453879"/>
            <a:ext cx="384571" cy="388264"/>
            <a:chOff x="590" y="3047"/>
            <a:chExt cx="282" cy="265"/>
          </a:xfrm>
        </p:grpSpPr>
        <p:grpSp>
          <p:nvGrpSpPr>
            <p:cNvPr id="28" name="Group 181"/>
            <p:cNvGrpSpPr>
              <a:grpSpLocks/>
            </p:cNvGrpSpPr>
            <p:nvPr/>
          </p:nvGrpSpPr>
          <p:grpSpPr bwMode="auto">
            <a:xfrm>
              <a:off x="596" y="3051"/>
              <a:ext cx="276" cy="261"/>
              <a:chOff x="596" y="3051"/>
              <a:chExt cx="276" cy="261"/>
            </a:xfrm>
          </p:grpSpPr>
          <p:sp>
            <p:nvSpPr>
              <p:cNvPr id="9373" name="Freeform 182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4" name="Freeform 183"/>
              <p:cNvSpPr>
                <a:spLocks/>
              </p:cNvSpPr>
              <p:nvPr/>
            </p:nvSpPr>
            <p:spPr bwMode="auto">
              <a:xfrm>
                <a:off x="603" y="3186"/>
                <a:ext cx="260" cy="26"/>
              </a:xfrm>
              <a:custGeom>
                <a:avLst/>
                <a:gdLst>
                  <a:gd name="T0" fmla="*/ 0 w 260"/>
                  <a:gd name="T1" fmla="*/ 26 h 26"/>
                  <a:gd name="T2" fmla="*/ 31 w 260"/>
                  <a:gd name="T3" fmla="*/ 0 h 26"/>
                  <a:gd name="T4" fmla="*/ 230 w 260"/>
                  <a:gd name="T5" fmla="*/ 0 h 26"/>
                  <a:gd name="T6" fmla="*/ 260 w 260"/>
                  <a:gd name="T7" fmla="*/ 26 h 26"/>
                  <a:gd name="T8" fmla="*/ 0 w 260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"/>
                  <a:gd name="T17" fmla="*/ 260 w 26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">
                    <a:moveTo>
                      <a:pt x="0" y="26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5" name="Freeform 184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6" name="Freeform 185"/>
              <p:cNvSpPr>
                <a:spLocks/>
              </p:cNvSpPr>
              <p:nvPr/>
            </p:nvSpPr>
            <p:spPr bwMode="auto">
              <a:xfrm>
                <a:off x="642" y="3051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7" name="Rectangle 186"/>
              <p:cNvSpPr>
                <a:spLocks noChangeArrowheads="1"/>
              </p:cNvSpPr>
              <p:nvPr/>
            </p:nvSpPr>
            <p:spPr bwMode="auto">
              <a:xfrm>
                <a:off x="642" y="3069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8" name="Rectangle 187"/>
              <p:cNvSpPr>
                <a:spLocks noChangeArrowheads="1"/>
              </p:cNvSpPr>
              <p:nvPr/>
            </p:nvSpPr>
            <p:spPr bwMode="auto">
              <a:xfrm>
                <a:off x="605" y="3210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79" name="Rectangle 188"/>
              <p:cNvSpPr>
                <a:spLocks noChangeArrowheads="1"/>
              </p:cNvSpPr>
              <p:nvPr/>
            </p:nvSpPr>
            <p:spPr bwMode="auto">
              <a:xfrm>
                <a:off x="659" y="3085"/>
                <a:ext cx="150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80" name="Line 189"/>
              <p:cNvSpPr>
                <a:spLocks noChangeShapeType="1"/>
              </p:cNvSpPr>
              <p:nvPr/>
            </p:nvSpPr>
            <p:spPr bwMode="auto">
              <a:xfrm flipH="1">
                <a:off x="782" y="3233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29" name="Group 190"/>
              <p:cNvGrpSpPr>
                <a:grpSpLocks/>
              </p:cNvGrpSpPr>
              <p:nvPr/>
            </p:nvGrpSpPr>
            <p:grpSpPr bwMode="auto">
              <a:xfrm>
                <a:off x="596" y="3274"/>
                <a:ext cx="276" cy="38"/>
                <a:chOff x="596" y="3274"/>
                <a:chExt cx="276" cy="38"/>
              </a:xfrm>
            </p:grpSpPr>
            <p:sp>
              <p:nvSpPr>
                <p:cNvPr id="9382" name="Freeform 191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83" name="Freeform 192"/>
                <p:cNvSpPr>
                  <a:spLocks/>
                </p:cNvSpPr>
                <p:nvPr/>
              </p:nvSpPr>
              <p:spPr bwMode="auto">
                <a:xfrm>
                  <a:off x="596" y="3274"/>
                  <a:ext cx="276" cy="29"/>
                </a:xfrm>
                <a:custGeom>
                  <a:avLst/>
                  <a:gdLst>
                    <a:gd name="T0" fmla="*/ 0 w 276"/>
                    <a:gd name="T1" fmla="*/ 29 h 29"/>
                    <a:gd name="T2" fmla="*/ 33 w 276"/>
                    <a:gd name="T3" fmla="*/ 0 h 29"/>
                    <a:gd name="T4" fmla="*/ 243 w 276"/>
                    <a:gd name="T5" fmla="*/ 0 h 29"/>
                    <a:gd name="T6" fmla="*/ 276 w 276"/>
                    <a:gd name="T7" fmla="*/ 29 h 29"/>
                    <a:gd name="T8" fmla="*/ 0 w 276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6"/>
                    <a:gd name="T16" fmla="*/ 0 h 29"/>
                    <a:gd name="T17" fmla="*/ 276 w 276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6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6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84" name="Rectangle 193"/>
                <p:cNvSpPr>
                  <a:spLocks noChangeArrowheads="1"/>
                </p:cNvSpPr>
                <p:nvPr/>
              </p:nvSpPr>
              <p:spPr bwMode="auto">
                <a:xfrm>
                  <a:off x="598" y="3301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30" name="Group 194"/>
            <p:cNvGrpSpPr>
              <a:grpSpLocks/>
            </p:cNvGrpSpPr>
            <p:nvPr/>
          </p:nvGrpSpPr>
          <p:grpSpPr bwMode="auto">
            <a:xfrm>
              <a:off x="590" y="3047"/>
              <a:ext cx="275" cy="260"/>
              <a:chOff x="590" y="3047"/>
              <a:chExt cx="275" cy="260"/>
            </a:xfrm>
          </p:grpSpPr>
          <p:sp>
            <p:nvSpPr>
              <p:cNvPr id="9361" name="Freeform 195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2" name="Freeform 196"/>
              <p:cNvSpPr>
                <a:spLocks/>
              </p:cNvSpPr>
              <p:nvPr/>
            </p:nvSpPr>
            <p:spPr bwMode="auto">
              <a:xfrm>
                <a:off x="596" y="3182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3" name="Freeform 197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4" name="Freeform 198"/>
              <p:cNvSpPr>
                <a:spLocks/>
              </p:cNvSpPr>
              <p:nvPr/>
            </p:nvSpPr>
            <p:spPr bwMode="auto">
              <a:xfrm>
                <a:off x="636" y="3047"/>
                <a:ext cx="183" cy="17"/>
              </a:xfrm>
              <a:custGeom>
                <a:avLst/>
                <a:gdLst>
                  <a:gd name="T0" fmla="*/ 0 w 183"/>
                  <a:gd name="T1" fmla="*/ 17 h 17"/>
                  <a:gd name="T2" fmla="*/ 22 w 183"/>
                  <a:gd name="T3" fmla="*/ 0 h 17"/>
                  <a:gd name="T4" fmla="*/ 161 w 183"/>
                  <a:gd name="T5" fmla="*/ 0 h 17"/>
                  <a:gd name="T6" fmla="*/ 183 w 183"/>
                  <a:gd name="T7" fmla="*/ 17 h 17"/>
                  <a:gd name="T8" fmla="*/ 0 w 183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"/>
                  <a:gd name="T16" fmla="*/ 0 h 17"/>
                  <a:gd name="T17" fmla="*/ 183 w 18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1" y="0"/>
                    </a:lnTo>
                    <a:lnTo>
                      <a:pt x="183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5" name="Rectangle 199"/>
              <p:cNvSpPr>
                <a:spLocks noChangeArrowheads="1"/>
              </p:cNvSpPr>
              <p:nvPr/>
            </p:nvSpPr>
            <p:spPr bwMode="auto">
              <a:xfrm>
                <a:off x="636" y="3064"/>
                <a:ext cx="183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6" name="Rectangle 200"/>
              <p:cNvSpPr>
                <a:spLocks noChangeArrowheads="1"/>
              </p:cNvSpPr>
              <p:nvPr/>
            </p:nvSpPr>
            <p:spPr bwMode="auto">
              <a:xfrm>
                <a:off x="598" y="3206"/>
                <a:ext cx="258" cy="58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7" name="Rectangle 201"/>
              <p:cNvSpPr>
                <a:spLocks noChangeArrowheads="1"/>
              </p:cNvSpPr>
              <p:nvPr/>
            </p:nvSpPr>
            <p:spPr bwMode="auto">
              <a:xfrm>
                <a:off x="653" y="3080"/>
                <a:ext cx="149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68" name="Line 202"/>
              <p:cNvSpPr>
                <a:spLocks noChangeShapeType="1"/>
              </p:cNvSpPr>
              <p:nvPr/>
            </p:nvSpPr>
            <p:spPr bwMode="auto">
              <a:xfrm flipH="1">
                <a:off x="775" y="3228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31" name="Group 203"/>
              <p:cNvGrpSpPr>
                <a:grpSpLocks/>
              </p:cNvGrpSpPr>
              <p:nvPr/>
            </p:nvGrpSpPr>
            <p:grpSpPr bwMode="auto">
              <a:xfrm>
                <a:off x="590" y="3269"/>
                <a:ext cx="275" cy="38"/>
                <a:chOff x="590" y="3269"/>
                <a:chExt cx="275" cy="38"/>
              </a:xfrm>
            </p:grpSpPr>
            <p:sp>
              <p:nvSpPr>
                <p:cNvPr id="9370" name="Freeform 204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71" name="Freeform 205"/>
                <p:cNvSpPr>
                  <a:spLocks/>
                </p:cNvSpPr>
                <p:nvPr/>
              </p:nvSpPr>
              <p:spPr bwMode="auto">
                <a:xfrm>
                  <a:off x="590" y="3269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72" name="Rectangle 206"/>
                <p:cNvSpPr>
                  <a:spLocks noChangeArrowheads="1"/>
                </p:cNvSpPr>
                <p:nvPr/>
              </p:nvSpPr>
              <p:spPr bwMode="auto">
                <a:xfrm>
                  <a:off x="591" y="3296"/>
                  <a:ext cx="272" cy="11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216" name="Group 207"/>
          <p:cNvGrpSpPr>
            <a:grpSpLocks/>
          </p:cNvGrpSpPr>
          <p:nvPr/>
        </p:nvGrpSpPr>
        <p:grpSpPr bwMode="auto">
          <a:xfrm>
            <a:off x="1116061" y="3920748"/>
            <a:ext cx="383376" cy="388264"/>
            <a:chOff x="906" y="3365"/>
            <a:chExt cx="281" cy="265"/>
          </a:xfrm>
        </p:grpSpPr>
        <p:grpSp>
          <p:nvGrpSpPr>
            <p:cNvPr id="9217" name="Group 208"/>
            <p:cNvGrpSpPr>
              <a:grpSpLocks/>
            </p:cNvGrpSpPr>
            <p:nvPr/>
          </p:nvGrpSpPr>
          <p:grpSpPr bwMode="auto">
            <a:xfrm>
              <a:off x="912" y="3369"/>
              <a:ext cx="275" cy="261"/>
              <a:chOff x="912" y="3369"/>
              <a:chExt cx="275" cy="261"/>
            </a:xfrm>
          </p:grpSpPr>
          <p:sp>
            <p:nvSpPr>
              <p:cNvPr id="9347" name="Freeform 209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48" name="Freeform 210"/>
              <p:cNvSpPr>
                <a:spLocks/>
              </p:cNvSpPr>
              <p:nvPr/>
            </p:nvSpPr>
            <p:spPr bwMode="auto">
              <a:xfrm>
                <a:off x="919" y="3505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29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29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49" name="Freeform 211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50" name="Freeform 212"/>
              <p:cNvSpPr>
                <a:spLocks/>
              </p:cNvSpPr>
              <p:nvPr/>
            </p:nvSpPr>
            <p:spPr bwMode="auto">
              <a:xfrm>
                <a:off x="958" y="3369"/>
                <a:ext cx="184" cy="18"/>
              </a:xfrm>
              <a:custGeom>
                <a:avLst/>
                <a:gdLst>
                  <a:gd name="T0" fmla="*/ 0 w 184"/>
                  <a:gd name="T1" fmla="*/ 18 h 18"/>
                  <a:gd name="T2" fmla="*/ 22 w 184"/>
                  <a:gd name="T3" fmla="*/ 0 h 18"/>
                  <a:gd name="T4" fmla="*/ 162 w 184"/>
                  <a:gd name="T5" fmla="*/ 0 h 18"/>
                  <a:gd name="T6" fmla="*/ 184 w 184"/>
                  <a:gd name="T7" fmla="*/ 18 h 18"/>
                  <a:gd name="T8" fmla="*/ 0 w 184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8"/>
                  <a:gd name="T17" fmla="*/ 184 w 184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8">
                    <a:moveTo>
                      <a:pt x="0" y="18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51" name="Rectangle 213"/>
              <p:cNvSpPr>
                <a:spLocks noChangeArrowheads="1"/>
              </p:cNvSpPr>
              <p:nvPr/>
            </p:nvSpPr>
            <p:spPr bwMode="auto">
              <a:xfrm>
                <a:off x="958" y="3387"/>
                <a:ext cx="184" cy="1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52" name="Rectangle 214"/>
              <p:cNvSpPr>
                <a:spLocks noChangeArrowheads="1"/>
              </p:cNvSpPr>
              <p:nvPr/>
            </p:nvSpPr>
            <p:spPr bwMode="auto">
              <a:xfrm>
                <a:off x="921" y="3528"/>
                <a:ext cx="258" cy="5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53" name="Rectangle 215"/>
              <p:cNvSpPr>
                <a:spLocks noChangeArrowheads="1"/>
              </p:cNvSpPr>
              <p:nvPr/>
            </p:nvSpPr>
            <p:spPr bwMode="auto">
              <a:xfrm>
                <a:off x="975" y="3403"/>
                <a:ext cx="150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54" name="Line 216"/>
              <p:cNvSpPr>
                <a:spLocks noChangeShapeType="1"/>
              </p:cNvSpPr>
              <p:nvPr/>
            </p:nvSpPr>
            <p:spPr bwMode="auto">
              <a:xfrm flipH="1">
                <a:off x="1097" y="3551"/>
                <a:ext cx="6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9220" name="Group 217"/>
              <p:cNvGrpSpPr>
                <a:grpSpLocks/>
              </p:cNvGrpSpPr>
              <p:nvPr/>
            </p:nvGrpSpPr>
            <p:grpSpPr bwMode="auto">
              <a:xfrm>
                <a:off x="912" y="3592"/>
                <a:ext cx="275" cy="38"/>
                <a:chOff x="912" y="3592"/>
                <a:chExt cx="275" cy="38"/>
              </a:xfrm>
            </p:grpSpPr>
            <p:sp>
              <p:nvSpPr>
                <p:cNvPr id="9356" name="Freeform 218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57" name="Freeform 219"/>
                <p:cNvSpPr>
                  <a:spLocks/>
                </p:cNvSpPr>
                <p:nvPr/>
              </p:nvSpPr>
              <p:spPr bwMode="auto">
                <a:xfrm>
                  <a:off x="912" y="3592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3 w 275"/>
                    <a:gd name="T3" fmla="*/ 0 h 29"/>
                    <a:gd name="T4" fmla="*/ 243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3" y="0"/>
                      </a:lnTo>
                      <a:lnTo>
                        <a:pt x="243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58" name="Rectangle 220"/>
                <p:cNvSpPr>
                  <a:spLocks noChangeArrowheads="1"/>
                </p:cNvSpPr>
                <p:nvPr/>
              </p:nvSpPr>
              <p:spPr bwMode="auto">
                <a:xfrm>
                  <a:off x="914" y="3619"/>
                  <a:ext cx="272" cy="1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226" name="Group 221"/>
            <p:cNvGrpSpPr>
              <a:grpSpLocks/>
            </p:cNvGrpSpPr>
            <p:nvPr/>
          </p:nvGrpSpPr>
          <p:grpSpPr bwMode="auto">
            <a:xfrm>
              <a:off x="906" y="3365"/>
              <a:ext cx="275" cy="261"/>
              <a:chOff x="906" y="3365"/>
              <a:chExt cx="275" cy="261"/>
            </a:xfrm>
          </p:grpSpPr>
          <p:sp>
            <p:nvSpPr>
              <p:cNvPr id="9335" name="Freeform 222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6" name="Freeform 223"/>
              <p:cNvSpPr>
                <a:spLocks/>
              </p:cNvSpPr>
              <p:nvPr/>
            </p:nvSpPr>
            <p:spPr bwMode="auto">
              <a:xfrm>
                <a:off x="912" y="3500"/>
                <a:ext cx="260" cy="25"/>
              </a:xfrm>
              <a:custGeom>
                <a:avLst/>
                <a:gdLst>
                  <a:gd name="T0" fmla="*/ 0 w 260"/>
                  <a:gd name="T1" fmla="*/ 25 h 25"/>
                  <a:gd name="T2" fmla="*/ 31 w 260"/>
                  <a:gd name="T3" fmla="*/ 0 h 25"/>
                  <a:gd name="T4" fmla="*/ 230 w 260"/>
                  <a:gd name="T5" fmla="*/ 0 h 25"/>
                  <a:gd name="T6" fmla="*/ 260 w 260"/>
                  <a:gd name="T7" fmla="*/ 25 h 25"/>
                  <a:gd name="T8" fmla="*/ 0 w 260"/>
                  <a:gd name="T9" fmla="*/ 2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5"/>
                  <a:gd name="T17" fmla="*/ 260 w 26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5">
                    <a:moveTo>
                      <a:pt x="0" y="25"/>
                    </a:moveTo>
                    <a:lnTo>
                      <a:pt x="31" y="0"/>
                    </a:lnTo>
                    <a:lnTo>
                      <a:pt x="230" y="0"/>
                    </a:lnTo>
                    <a:lnTo>
                      <a:pt x="26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7" name="Freeform 224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8" name="Freeform 225"/>
              <p:cNvSpPr>
                <a:spLocks/>
              </p:cNvSpPr>
              <p:nvPr/>
            </p:nvSpPr>
            <p:spPr bwMode="auto">
              <a:xfrm>
                <a:off x="951" y="3365"/>
                <a:ext cx="184" cy="17"/>
              </a:xfrm>
              <a:custGeom>
                <a:avLst/>
                <a:gdLst>
                  <a:gd name="T0" fmla="*/ 0 w 184"/>
                  <a:gd name="T1" fmla="*/ 17 h 17"/>
                  <a:gd name="T2" fmla="*/ 22 w 184"/>
                  <a:gd name="T3" fmla="*/ 0 h 17"/>
                  <a:gd name="T4" fmla="*/ 162 w 184"/>
                  <a:gd name="T5" fmla="*/ 0 h 17"/>
                  <a:gd name="T6" fmla="*/ 184 w 184"/>
                  <a:gd name="T7" fmla="*/ 17 h 17"/>
                  <a:gd name="T8" fmla="*/ 0 w 184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17"/>
                  <a:gd name="T17" fmla="*/ 184 w 18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17">
                    <a:moveTo>
                      <a:pt x="0" y="17"/>
                    </a:moveTo>
                    <a:lnTo>
                      <a:pt x="22" y="0"/>
                    </a:lnTo>
                    <a:lnTo>
                      <a:pt x="162" y="0"/>
                    </a:lnTo>
                    <a:lnTo>
                      <a:pt x="184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9" name="Rectangle 226"/>
              <p:cNvSpPr>
                <a:spLocks noChangeArrowheads="1"/>
              </p:cNvSpPr>
              <p:nvPr/>
            </p:nvSpPr>
            <p:spPr bwMode="auto">
              <a:xfrm>
                <a:off x="951" y="3382"/>
                <a:ext cx="184" cy="13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40" name="Rectangle 227"/>
              <p:cNvSpPr>
                <a:spLocks noChangeArrowheads="1"/>
              </p:cNvSpPr>
              <p:nvPr/>
            </p:nvSpPr>
            <p:spPr bwMode="auto">
              <a:xfrm>
                <a:off x="914" y="3524"/>
                <a:ext cx="258" cy="5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41" name="Rectangle 228"/>
              <p:cNvSpPr>
                <a:spLocks noChangeArrowheads="1"/>
              </p:cNvSpPr>
              <p:nvPr/>
            </p:nvSpPr>
            <p:spPr bwMode="auto">
              <a:xfrm>
                <a:off x="968" y="3398"/>
                <a:ext cx="150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42" name="Line 229"/>
              <p:cNvSpPr>
                <a:spLocks noChangeShapeType="1"/>
              </p:cNvSpPr>
              <p:nvPr/>
            </p:nvSpPr>
            <p:spPr bwMode="auto">
              <a:xfrm flipH="1">
                <a:off x="1091" y="3546"/>
                <a:ext cx="6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grpSp>
            <p:nvGrpSpPr>
              <p:cNvPr id="9227" name="Group 230"/>
              <p:cNvGrpSpPr>
                <a:grpSpLocks/>
              </p:cNvGrpSpPr>
              <p:nvPr/>
            </p:nvGrpSpPr>
            <p:grpSpPr bwMode="auto">
              <a:xfrm>
                <a:off x="906" y="3587"/>
                <a:ext cx="275" cy="39"/>
                <a:chOff x="906" y="3587"/>
                <a:chExt cx="275" cy="39"/>
              </a:xfrm>
            </p:grpSpPr>
            <p:sp>
              <p:nvSpPr>
                <p:cNvPr id="9344" name="Freeform 231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45" name="Freeform 232"/>
                <p:cNvSpPr>
                  <a:spLocks/>
                </p:cNvSpPr>
                <p:nvPr/>
              </p:nvSpPr>
              <p:spPr bwMode="auto">
                <a:xfrm>
                  <a:off x="906" y="3587"/>
                  <a:ext cx="275" cy="29"/>
                </a:xfrm>
                <a:custGeom>
                  <a:avLst/>
                  <a:gdLst>
                    <a:gd name="T0" fmla="*/ 0 w 275"/>
                    <a:gd name="T1" fmla="*/ 29 h 29"/>
                    <a:gd name="T2" fmla="*/ 32 w 275"/>
                    <a:gd name="T3" fmla="*/ 0 h 29"/>
                    <a:gd name="T4" fmla="*/ 242 w 275"/>
                    <a:gd name="T5" fmla="*/ 0 h 29"/>
                    <a:gd name="T6" fmla="*/ 275 w 275"/>
                    <a:gd name="T7" fmla="*/ 29 h 29"/>
                    <a:gd name="T8" fmla="*/ 0 w 275"/>
                    <a:gd name="T9" fmla="*/ 2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5"/>
                    <a:gd name="T16" fmla="*/ 0 h 29"/>
                    <a:gd name="T17" fmla="*/ 275 w 27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5" h="29">
                      <a:moveTo>
                        <a:pt x="0" y="29"/>
                      </a:moveTo>
                      <a:lnTo>
                        <a:pt x="32" y="0"/>
                      </a:lnTo>
                      <a:lnTo>
                        <a:pt x="242" y="0"/>
                      </a:lnTo>
                      <a:lnTo>
                        <a:pt x="275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346" name="Rectangle 233"/>
                <p:cNvSpPr>
                  <a:spLocks noChangeArrowheads="1"/>
                </p:cNvSpPr>
                <p:nvPr/>
              </p:nvSpPr>
              <p:spPr bwMode="auto">
                <a:xfrm>
                  <a:off x="907" y="3614"/>
                  <a:ext cx="272" cy="12"/>
                </a:xfrm>
                <a:prstGeom prst="rect">
                  <a:avLst/>
                </a:prstGeom>
                <a:solidFill>
                  <a:srgbClr val="BAB7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228" name="Group 234"/>
          <p:cNvGrpSpPr>
            <a:grpSpLocks/>
          </p:cNvGrpSpPr>
          <p:nvPr/>
        </p:nvGrpSpPr>
        <p:grpSpPr bwMode="auto">
          <a:xfrm>
            <a:off x="2237526" y="4011263"/>
            <a:ext cx="334409" cy="630036"/>
            <a:chOff x="1660" y="3427"/>
            <a:chExt cx="217" cy="339"/>
          </a:xfrm>
        </p:grpSpPr>
        <p:grpSp>
          <p:nvGrpSpPr>
            <p:cNvPr id="9237" name="Group 235"/>
            <p:cNvGrpSpPr>
              <a:grpSpLocks/>
            </p:cNvGrpSpPr>
            <p:nvPr/>
          </p:nvGrpSpPr>
          <p:grpSpPr bwMode="auto">
            <a:xfrm>
              <a:off x="1665" y="3433"/>
              <a:ext cx="212" cy="333"/>
              <a:chOff x="1665" y="3433"/>
              <a:chExt cx="212" cy="333"/>
            </a:xfrm>
          </p:grpSpPr>
          <p:sp>
            <p:nvSpPr>
              <p:cNvPr id="9324" name="Freeform 236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5" name="Freeform 237"/>
              <p:cNvSpPr>
                <a:spLocks/>
              </p:cNvSpPr>
              <p:nvPr/>
            </p:nvSpPr>
            <p:spPr bwMode="auto">
              <a:xfrm>
                <a:off x="1731" y="3433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6" name="Freeform 238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7" name="Freeform 239"/>
              <p:cNvSpPr>
                <a:spLocks/>
              </p:cNvSpPr>
              <p:nvPr/>
            </p:nvSpPr>
            <p:spPr bwMode="auto">
              <a:xfrm>
                <a:off x="1665" y="3433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8" name="Rectangle 240"/>
              <p:cNvSpPr>
                <a:spLocks noChangeArrowheads="1"/>
              </p:cNvSpPr>
              <p:nvPr/>
            </p:nvSpPr>
            <p:spPr bwMode="auto">
              <a:xfrm>
                <a:off x="1665" y="3496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9" name="Rectangle 241"/>
              <p:cNvSpPr>
                <a:spLocks noChangeArrowheads="1"/>
              </p:cNvSpPr>
              <p:nvPr/>
            </p:nvSpPr>
            <p:spPr bwMode="auto">
              <a:xfrm>
                <a:off x="1671" y="3509"/>
                <a:ext cx="65" cy="4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0" name="Line 242"/>
              <p:cNvSpPr>
                <a:spLocks noChangeShapeType="1"/>
              </p:cNvSpPr>
              <p:nvPr/>
            </p:nvSpPr>
            <p:spPr bwMode="auto">
              <a:xfrm>
                <a:off x="1676" y="3534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1" name="Line 243"/>
              <p:cNvSpPr>
                <a:spLocks noChangeShapeType="1"/>
              </p:cNvSpPr>
              <p:nvPr/>
            </p:nvSpPr>
            <p:spPr bwMode="auto">
              <a:xfrm flipH="1">
                <a:off x="1665" y="3709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32" name="Line 244"/>
              <p:cNvSpPr>
                <a:spLocks noChangeShapeType="1"/>
              </p:cNvSpPr>
              <p:nvPr/>
            </p:nvSpPr>
            <p:spPr bwMode="auto">
              <a:xfrm flipH="1">
                <a:off x="1665" y="3596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238" name="Group 245"/>
            <p:cNvGrpSpPr>
              <a:grpSpLocks/>
            </p:cNvGrpSpPr>
            <p:nvPr/>
          </p:nvGrpSpPr>
          <p:grpSpPr bwMode="auto">
            <a:xfrm>
              <a:off x="1660" y="3427"/>
              <a:ext cx="212" cy="333"/>
              <a:chOff x="1660" y="3427"/>
              <a:chExt cx="212" cy="333"/>
            </a:xfrm>
          </p:grpSpPr>
          <p:sp>
            <p:nvSpPr>
              <p:cNvPr id="9315" name="Freeform 246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6" name="Freeform 247"/>
              <p:cNvSpPr>
                <a:spLocks/>
              </p:cNvSpPr>
              <p:nvPr/>
            </p:nvSpPr>
            <p:spPr bwMode="auto">
              <a:xfrm>
                <a:off x="1726" y="3427"/>
                <a:ext cx="146" cy="333"/>
              </a:xfrm>
              <a:custGeom>
                <a:avLst/>
                <a:gdLst>
                  <a:gd name="T0" fmla="*/ 50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0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0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0" y="333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7" name="Freeform 248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8" name="Freeform 249"/>
              <p:cNvSpPr>
                <a:spLocks/>
              </p:cNvSpPr>
              <p:nvPr/>
            </p:nvSpPr>
            <p:spPr bwMode="auto">
              <a:xfrm>
                <a:off x="1660" y="3427"/>
                <a:ext cx="212" cy="63"/>
              </a:xfrm>
              <a:custGeom>
                <a:avLst/>
                <a:gdLst>
                  <a:gd name="T0" fmla="*/ 0 w 212"/>
                  <a:gd name="T1" fmla="*/ 63 h 63"/>
                  <a:gd name="T2" fmla="*/ 91 w 212"/>
                  <a:gd name="T3" fmla="*/ 0 h 63"/>
                  <a:gd name="T4" fmla="*/ 212 w 212"/>
                  <a:gd name="T5" fmla="*/ 0 h 63"/>
                  <a:gd name="T6" fmla="*/ 116 w 212"/>
                  <a:gd name="T7" fmla="*/ 63 h 63"/>
                  <a:gd name="T8" fmla="*/ 0 w 212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2"/>
                  <a:gd name="T16" fmla="*/ 0 h 63"/>
                  <a:gd name="T17" fmla="*/ 212 w 212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2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2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9" name="Rectangle 250"/>
              <p:cNvSpPr>
                <a:spLocks noChangeArrowheads="1"/>
              </p:cNvSpPr>
              <p:nvPr/>
            </p:nvSpPr>
            <p:spPr bwMode="auto">
              <a:xfrm>
                <a:off x="1660" y="3490"/>
                <a:ext cx="116" cy="27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0" name="Rectangle 251"/>
              <p:cNvSpPr>
                <a:spLocks noChangeArrowheads="1"/>
              </p:cNvSpPr>
              <p:nvPr/>
            </p:nvSpPr>
            <p:spPr bwMode="auto">
              <a:xfrm>
                <a:off x="1665" y="3502"/>
                <a:ext cx="66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1" name="Line 252"/>
              <p:cNvSpPr>
                <a:spLocks noChangeShapeType="1"/>
              </p:cNvSpPr>
              <p:nvPr/>
            </p:nvSpPr>
            <p:spPr bwMode="auto">
              <a:xfrm>
                <a:off x="1676" y="3521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2" name="Line 253"/>
              <p:cNvSpPr>
                <a:spLocks noChangeShapeType="1"/>
              </p:cNvSpPr>
              <p:nvPr/>
            </p:nvSpPr>
            <p:spPr bwMode="auto">
              <a:xfrm flipH="1">
                <a:off x="1665" y="3703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23" name="Line 254"/>
              <p:cNvSpPr>
                <a:spLocks noChangeShapeType="1"/>
              </p:cNvSpPr>
              <p:nvPr/>
            </p:nvSpPr>
            <p:spPr bwMode="auto">
              <a:xfrm flipH="1">
                <a:off x="1665" y="3590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9243" name="Rectangle 255"/>
          <p:cNvSpPr>
            <a:spLocks noChangeArrowheads="1"/>
          </p:cNvSpPr>
          <p:nvPr/>
        </p:nvSpPr>
        <p:spPr bwMode="auto">
          <a:xfrm>
            <a:off x="2061961" y="2850047"/>
            <a:ext cx="644933" cy="46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44" name="Rectangle 256"/>
          <p:cNvSpPr>
            <a:spLocks noChangeArrowheads="1"/>
          </p:cNvSpPr>
          <p:nvPr/>
        </p:nvSpPr>
        <p:spPr bwMode="auto">
          <a:xfrm>
            <a:off x="2137203" y="2954854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</a:t>
            </a:r>
          </a:p>
        </p:txBody>
      </p:sp>
      <p:sp>
        <p:nvSpPr>
          <p:cNvPr id="9245" name="Rectangle 257"/>
          <p:cNvSpPr>
            <a:spLocks noChangeArrowheads="1"/>
          </p:cNvSpPr>
          <p:nvPr/>
        </p:nvSpPr>
        <p:spPr bwMode="auto">
          <a:xfrm>
            <a:off x="2680618" y="4375707"/>
            <a:ext cx="808554" cy="46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46" name="Rectangle 258"/>
          <p:cNvSpPr>
            <a:spLocks noChangeArrowheads="1"/>
          </p:cNvSpPr>
          <p:nvPr/>
        </p:nvSpPr>
        <p:spPr bwMode="auto">
          <a:xfrm>
            <a:off x="2869833" y="4463840"/>
            <a:ext cx="16543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校园网的高速缓存</a:t>
            </a:r>
          </a:p>
          <a:p>
            <a:pPr algn="ctr"/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（代理服务器）</a:t>
            </a:r>
          </a:p>
        </p:txBody>
      </p:sp>
      <p:grpSp>
        <p:nvGrpSpPr>
          <p:cNvPr id="9239" name="Group 259"/>
          <p:cNvGrpSpPr>
            <a:grpSpLocks/>
          </p:cNvGrpSpPr>
          <p:nvPr/>
        </p:nvGrpSpPr>
        <p:grpSpPr bwMode="auto">
          <a:xfrm>
            <a:off x="6350761" y="2410569"/>
            <a:ext cx="294997" cy="496644"/>
            <a:chOff x="4305" y="2335"/>
            <a:chExt cx="216" cy="339"/>
          </a:xfrm>
        </p:grpSpPr>
        <p:grpSp>
          <p:nvGrpSpPr>
            <p:cNvPr id="9240" name="Group 260"/>
            <p:cNvGrpSpPr>
              <a:grpSpLocks/>
            </p:cNvGrpSpPr>
            <p:nvPr/>
          </p:nvGrpSpPr>
          <p:grpSpPr bwMode="auto">
            <a:xfrm>
              <a:off x="4310" y="2341"/>
              <a:ext cx="211" cy="333"/>
              <a:chOff x="4310" y="2341"/>
              <a:chExt cx="211" cy="333"/>
            </a:xfrm>
          </p:grpSpPr>
          <p:sp>
            <p:nvSpPr>
              <p:cNvPr id="9304" name="Freeform 261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5" name="Freeform 262"/>
              <p:cNvSpPr>
                <a:spLocks/>
              </p:cNvSpPr>
              <p:nvPr/>
            </p:nvSpPr>
            <p:spPr bwMode="auto">
              <a:xfrm>
                <a:off x="4375" y="2341"/>
                <a:ext cx="146" cy="333"/>
              </a:xfrm>
              <a:custGeom>
                <a:avLst/>
                <a:gdLst>
                  <a:gd name="T0" fmla="*/ 51 w 146"/>
                  <a:gd name="T1" fmla="*/ 333 h 333"/>
                  <a:gd name="T2" fmla="*/ 0 w 146"/>
                  <a:gd name="T3" fmla="*/ 50 h 333"/>
                  <a:gd name="T4" fmla="*/ 146 w 146"/>
                  <a:gd name="T5" fmla="*/ 0 h 333"/>
                  <a:gd name="T6" fmla="*/ 146 w 146"/>
                  <a:gd name="T7" fmla="*/ 270 h 333"/>
                  <a:gd name="T8" fmla="*/ 51 w 146"/>
                  <a:gd name="T9" fmla="*/ 333 h 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3"/>
                  <a:gd name="T17" fmla="*/ 146 w 146"/>
                  <a:gd name="T18" fmla="*/ 333 h 3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3">
                    <a:moveTo>
                      <a:pt x="51" y="333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6" name="Freeform 263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7" name="Freeform 264"/>
              <p:cNvSpPr>
                <a:spLocks/>
              </p:cNvSpPr>
              <p:nvPr/>
            </p:nvSpPr>
            <p:spPr bwMode="auto">
              <a:xfrm>
                <a:off x="4310" y="2341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8" name="Rectangle 265"/>
              <p:cNvSpPr>
                <a:spLocks noChangeArrowheads="1"/>
              </p:cNvSpPr>
              <p:nvPr/>
            </p:nvSpPr>
            <p:spPr bwMode="auto">
              <a:xfrm>
                <a:off x="4310" y="2404"/>
                <a:ext cx="116" cy="27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9" name="Rectangle 266"/>
              <p:cNvSpPr>
                <a:spLocks noChangeArrowheads="1"/>
              </p:cNvSpPr>
              <p:nvPr/>
            </p:nvSpPr>
            <p:spPr bwMode="auto">
              <a:xfrm>
                <a:off x="4315" y="2416"/>
                <a:ext cx="65" cy="4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0" name="Line 267"/>
              <p:cNvSpPr>
                <a:spLocks noChangeShapeType="1"/>
              </p:cNvSpPr>
              <p:nvPr/>
            </p:nvSpPr>
            <p:spPr bwMode="auto">
              <a:xfrm>
                <a:off x="4320" y="2441"/>
                <a:ext cx="5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1" name="Line 268"/>
              <p:cNvSpPr>
                <a:spLocks noChangeShapeType="1"/>
              </p:cNvSpPr>
              <p:nvPr/>
            </p:nvSpPr>
            <p:spPr bwMode="auto">
              <a:xfrm flipH="1">
                <a:off x="4310" y="2617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12" name="Line 269"/>
              <p:cNvSpPr>
                <a:spLocks noChangeShapeType="1"/>
              </p:cNvSpPr>
              <p:nvPr/>
            </p:nvSpPr>
            <p:spPr bwMode="auto">
              <a:xfrm flipH="1">
                <a:off x="4310" y="2504"/>
                <a:ext cx="11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  <p:grpSp>
          <p:nvGrpSpPr>
            <p:cNvPr id="9241" name="Group 270"/>
            <p:cNvGrpSpPr>
              <a:grpSpLocks/>
            </p:cNvGrpSpPr>
            <p:nvPr/>
          </p:nvGrpSpPr>
          <p:grpSpPr bwMode="auto">
            <a:xfrm>
              <a:off x="4305" y="2335"/>
              <a:ext cx="211" cy="332"/>
              <a:chOff x="4305" y="2335"/>
              <a:chExt cx="211" cy="332"/>
            </a:xfrm>
          </p:grpSpPr>
          <p:sp>
            <p:nvSpPr>
              <p:cNvPr id="9295" name="Freeform 271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296" name="Freeform 272"/>
              <p:cNvSpPr>
                <a:spLocks/>
              </p:cNvSpPr>
              <p:nvPr/>
            </p:nvSpPr>
            <p:spPr bwMode="auto">
              <a:xfrm>
                <a:off x="4370" y="2335"/>
                <a:ext cx="146" cy="332"/>
              </a:xfrm>
              <a:custGeom>
                <a:avLst/>
                <a:gdLst>
                  <a:gd name="T0" fmla="*/ 51 w 146"/>
                  <a:gd name="T1" fmla="*/ 332 h 332"/>
                  <a:gd name="T2" fmla="*/ 0 w 146"/>
                  <a:gd name="T3" fmla="*/ 50 h 332"/>
                  <a:gd name="T4" fmla="*/ 146 w 146"/>
                  <a:gd name="T5" fmla="*/ 0 h 332"/>
                  <a:gd name="T6" fmla="*/ 146 w 146"/>
                  <a:gd name="T7" fmla="*/ 270 h 332"/>
                  <a:gd name="T8" fmla="*/ 51 w 146"/>
                  <a:gd name="T9" fmla="*/ 332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332"/>
                  <a:gd name="T17" fmla="*/ 146 w 146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332">
                    <a:moveTo>
                      <a:pt x="51" y="332"/>
                    </a:moveTo>
                    <a:lnTo>
                      <a:pt x="0" y="50"/>
                    </a:lnTo>
                    <a:lnTo>
                      <a:pt x="146" y="0"/>
                    </a:lnTo>
                    <a:lnTo>
                      <a:pt x="146" y="270"/>
                    </a:lnTo>
                    <a:lnTo>
                      <a:pt x="51" y="332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297" name="Freeform 273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298" name="Freeform 274"/>
              <p:cNvSpPr>
                <a:spLocks/>
              </p:cNvSpPr>
              <p:nvPr/>
            </p:nvSpPr>
            <p:spPr bwMode="auto">
              <a:xfrm>
                <a:off x="4305" y="2335"/>
                <a:ext cx="211" cy="63"/>
              </a:xfrm>
              <a:custGeom>
                <a:avLst/>
                <a:gdLst>
                  <a:gd name="T0" fmla="*/ 0 w 211"/>
                  <a:gd name="T1" fmla="*/ 63 h 63"/>
                  <a:gd name="T2" fmla="*/ 91 w 211"/>
                  <a:gd name="T3" fmla="*/ 0 h 63"/>
                  <a:gd name="T4" fmla="*/ 211 w 211"/>
                  <a:gd name="T5" fmla="*/ 0 h 63"/>
                  <a:gd name="T6" fmla="*/ 116 w 211"/>
                  <a:gd name="T7" fmla="*/ 63 h 63"/>
                  <a:gd name="T8" fmla="*/ 0 w 211"/>
                  <a:gd name="T9" fmla="*/ 63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1"/>
                  <a:gd name="T16" fmla="*/ 0 h 63"/>
                  <a:gd name="T17" fmla="*/ 211 w 211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1" h="63">
                    <a:moveTo>
                      <a:pt x="0" y="63"/>
                    </a:moveTo>
                    <a:lnTo>
                      <a:pt x="91" y="0"/>
                    </a:lnTo>
                    <a:lnTo>
                      <a:pt x="211" y="0"/>
                    </a:lnTo>
                    <a:lnTo>
                      <a:pt x="116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299" name="Rectangle 275"/>
              <p:cNvSpPr>
                <a:spLocks noChangeArrowheads="1"/>
              </p:cNvSpPr>
              <p:nvPr/>
            </p:nvSpPr>
            <p:spPr bwMode="auto">
              <a:xfrm>
                <a:off x="4305" y="2398"/>
                <a:ext cx="116" cy="269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0" name="Rectangle 276"/>
              <p:cNvSpPr>
                <a:spLocks noChangeArrowheads="1"/>
              </p:cNvSpPr>
              <p:nvPr/>
            </p:nvSpPr>
            <p:spPr bwMode="auto">
              <a:xfrm>
                <a:off x="4310" y="2410"/>
                <a:ext cx="65" cy="44"/>
              </a:xfrm>
              <a:prstGeom prst="rect">
                <a:avLst/>
              </a:prstGeom>
              <a:solidFill>
                <a:srgbClr val="7A7A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1" name="Line 277"/>
              <p:cNvSpPr>
                <a:spLocks noChangeShapeType="1"/>
              </p:cNvSpPr>
              <p:nvPr/>
            </p:nvSpPr>
            <p:spPr bwMode="auto">
              <a:xfrm>
                <a:off x="4320" y="2429"/>
                <a:ext cx="40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2" name="Line 278"/>
              <p:cNvSpPr>
                <a:spLocks noChangeShapeType="1"/>
              </p:cNvSpPr>
              <p:nvPr/>
            </p:nvSpPr>
            <p:spPr bwMode="auto">
              <a:xfrm flipH="1">
                <a:off x="4310" y="2611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  <p:sp>
            <p:nvSpPr>
              <p:cNvPr id="9303" name="Line 279"/>
              <p:cNvSpPr>
                <a:spLocks noChangeShapeType="1"/>
              </p:cNvSpPr>
              <p:nvPr/>
            </p:nvSpPr>
            <p:spPr bwMode="auto">
              <a:xfrm flipH="1">
                <a:off x="4310" y="2498"/>
                <a:ext cx="106" cy="1"/>
              </a:xfrm>
              <a:prstGeom prst="line">
                <a:avLst/>
              </a:prstGeom>
              <a:noFill/>
              <a:ln w="7938">
                <a:solidFill>
                  <a:srgbClr val="31312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u="none" dirty="0">
                  <a:ea typeface="黑体" pitchFamily="2" charset="-122"/>
                </a:endParaRPr>
              </a:p>
            </p:txBody>
          </p:sp>
        </p:grpSp>
      </p:grpSp>
      <p:sp>
        <p:nvSpPr>
          <p:cNvPr id="9248" name="Rectangle 280"/>
          <p:cNvSpPr>
            <a:spLocks noChangeArrowheads="1"/>
          </p:cNvSpPr>
          <p:nvPr/>
        </p:nvSpPr>
        <p:spPr bwMode="auto">
          <a:xfrm>
            <a:off x="5380974" y="2530860"/>
            <a:ext cx="1033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源点服务器</a:t>
            </a:r>
          </a:p>
        </p:txBody>
      </p:sp>
      <p:sp>
        <p:nvSpPr>
          <p:cNvPr id="9249" name="Rectangle 281"/>
          <p:cNvSpPr>
            <a:spLocks noChangeArrowheads="1"/>
          </p:cNvSpPr>
          <p:nvPr/>
        </p:nvSpPr>
        <p:spPr bwMode="auto">
          <a:xfrm>
            <a:off x="3422290" y="3287140"/>
            <a:ext cx="615075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50" name="Rectangle 282"/>
          <p:cNvSpPr>
            <a:spLocks noChangeArrowheads="1"/>
          </p:cNvSpPr>
          <p:nvPr/>
        </p:nvSpPr>
        <p:spPr bwMode="auto">
          <a:xfrm>
            <a:off x="3772226" y="3337162"/>
            <a:ext cx="6395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 Mb/s</a:t>
            </a:r>
          </a:p>
        </p:txBody>
      </p:sp>
      <p:grpSp>
        <p:nvGrpSpPr>
          <p:cNvPr id="9242" name="Group 283"/>
          <p:cNvGrpSpPr>
            <a:grpSpLocks/>
          </p:cNvGrpSpPr>
          <p:nvPr/>
        </p:nvGrpSpPr>
        <p:grpSpPr bwMode="auto">
          <a:xfrm>
            <a:off x="2433394" y="4375706"/>
            <a:ext cx="392931" cy="195323"/>
            <a:chOff x="1872" y="3676"/>
            <a:chExt cx="227" cy="136"/>
          </a:xfrm>
        </p:grpSpPr>
        <p:sp>
          <p:nvSpPr>
            <p:cNvPr id="9291" name="Line 284"/>
            <p:cNvSpPr>
              <a:spLocks noChangeShapeType="1"/>
            </p:cNvSpPr>
            <p:nvPr/>
          </p:nvSpPr>
          <p:spPr bwMode="auto">
            <a:xfrm>
              <a:off x="1919" y="3702"/>
              <a:ext cx="180" cy="11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292" name="Freeform 285"/>
            <p:cNvSpPr>
              <a:spLocks/>
            </p:cNvSpPr>
            <p:nvPr/>
          </p:nvSpPr>
          <p:spPr bwMode="auto">
            <a:xfrm>
              <a:off x="1872" y="3676"/>
              <a:ext cx="62" cy="47"/>
            </a:xfrm>
            <a:custGeom>
              <a:avLst/>
              <a:gdLst>
                <a:gd name="T0" fmla="*/ 62 w 62"/>
                <a:gd name="T1" fmla="*/ 15 h 47"/>
                <a:gd name="T2" fmla="*/ 0 w 62"/>
                <a:gd name="T3" fmla="*/ 0 h 47"/>
                <a:gd name="T4" fmla="*/ 42 w 62"/>
                <a:gd name="T5" fmla="*/ 47 h 47"/>
                <a:gd name="T6" fmla="*/ 62 w 62"/>
                <a:gd name="T7" fmla="*/ 15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47"/>
                <a:gd name="T14" fmla="*/ 62 w 6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47">
                  <a:moveTo>
                    <a:pt x="62" y="15"/>
                  </a:moveTo>
                  <a:lnTo>
                    <a:pt x="0" y="0"/>
                  </a:lnTo>
                  <a:lnTo>
                    <a:pt x="42" y="47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grpSp>
        <p:nvGrpSpPr>
          <p:cNvPr id="9247" name="Group 286"/>
          <p:cNvGrpSpPr>
            <a:grpSpLocks/>
          </p:cNvGrpSpPr>
          <p:nvPr/>
        </p:nvGrpSpPr>
        <p:grpSpPr bwMode="auto">
          <a:xfrm>
            <a:off x="4845919" y="3433632"/>
            <a:ext cx="421595" cy="281075"/>
            <a:chOff x="3202" y="3033"/>
            <a:chExt cx="309" cy="192"/>
          </a:xfrm>
        </p:grpSpPr>
        <p:sp>
          <p:nvSpPr>
            <p:cNvPr id="9266" name="Oval 287"/>
            <p:cNvSpPr>
              <a:spLocks noChangeArrowheads="1"/>
            </p:cNvSpPr>
            <p:nvPr/>
          </p:nvSpPr>
          <p:spPr bwMode="auto">
            <a:xfrm>
              <a:off x="3203" y="3113"/>
              <a:ext cx="308" cy="112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267" name="Rectangle 288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268" name="Rectangle 289"/>
            <p:cNvSpPr>
              <a:spLocks noChangeArrowheads="1"/>
            </p:cNvSpPr>
            <p:nvPr/>
          </p:nvSpPr>
          <p:spPr bwMode="auto">
            <a:xfrm>
              <a:off x="3202" y="3090"/>
              <a:ext cx="308" cy="80"/>
            </a:xfrm>
            <a:prstGeom prst="rect">
              <a:avLst/>
            </a:prstGeom>
            <a:solidFill>
              <a:srgbClr val="0078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269" name="Oval 290"/>
            <p:cNvSpPr>
              <a:spLocks noChangeArrowheads="1"/>
            </p:cNvSpPr>
            <p:nvPr/>
          </p:nvSpPr>
          <p:spPr bwMode="auto">
            <a:xfrm>
              <a:off x="3203" y="3033"/>
              <a:ext cx="308" cy="112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grpSp>
          <p:nvGrpSpPr>
            <p:cNvPr id="9251" name="Group 291"/>
            <p:cNvGrpSpPr>
              <a:grpSpLocks/>
            </p:cNvGrpSpPr>
            <p:nvPr/>
          </p:nvGrpSpPr>
          <p:grpSpPr bwMode="auto">
            <a:xfrm>
              <a:off x="3249" y="3046"/>
              <a:ext cx="214" cy="86"/>
              <a:chOff x="3249" y="3046"/>
              <a:chExt cx="214" cy="86"/>
            </a:xfrm>
          </p:grpSpPr>
          <p:grpSp>
            <p:nvGrpSpPr>
              <p:cNvPr id="9252" name="Group 292"/>
              <p:cNvGrpSpPr>
                <a:grpSpLocks/>
              </p:cNvGrpSpPr>
              <p:nvPr/>
            </p:nvGrpSpPr>
            <p:grpSpPr bwMode="auto">
              <a:xfrm>
                <a:off x="3249" y="3046"/>
                <a:ext cx="212" cy="84"/>
                <a:chOff x="3249" y="3046"/>
                <a:chExt cx="212" cy="84"/>
              </a:xfrm>
            </p:grpSpPr>
            <p:sp>
              <p:nvSpPr>
                <p:cNvPr id="9283" name="Freeform 293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4" name="Freeform 294"/>
                <p:cNvSpPr>
                  <a:spLocks/>
                </p:cNvSpPr>
                <p:nvPr/>
              </p:nvSpPr>
              <p:spPr bwMode="auto">
                <a:xfrm>
                  <a:off x="3360" y="3048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5" name="Freeform 295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6" name="Freeform 296"/>
                <p:cNvSpPr>
                  <a:spLocks/>
                </p:cNvSpPr>
                <p:nvPr/>
              </p:nvSpPr>
              <p:spPr bwMode="auto">
                <a:xfrm>
                  <a:off x="3249" y="3090"/>
                  <a:ext cx="102" cy="38"/>
                </a:xfrm>
                <a:custGeom>
                  <a:avLst/>
                  <a:gdLst>
                    <a:gd name="T0" fmla="*/ 102 w 102"/>
                    <a:gd name="T1" fmla="*/ 8 h 38"/>
                    <a:gd name="T2" fmla="*/ 79 w 102"/>
                    <a:gd name="T3" fmla="*/ 0 h 38"/>
                    <a:gd name="T4" fmla="*/ 26 w 102"/>
                    <a:gd name="T5" fmla="*/ 24 h 38"/>
                    <a:gd name="T6" fmla="*/ 0 w 102"/>
                    <a:gd name="T7" fmla="*/ 16 h 38"/>
                    <a:gd name="T8" fmla="*/ 13 w 102"/>
                    <a:gd name="T9" fmla="*/ 38 h 38"/>
                    <a:gd name="T10" fmla="*/ 79 w 102"/>
                    <a:gd name="T11" fmla="*/ 38 h 38"/>
                    <a:gd name="T12" fmla="*/ 51 w 102"/>
                    <a:gd name="T13" fmla="*/ 30 h 38"/>
                    <a:gd name="T14" fmla="*/ 102 w 102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8"/>
                    <a:gd name="T26" fmla="*/ 102 w 102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8">
                      <a:moveTo>
                        <a:pt x="102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2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7" name="Freeform 297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8" name="Freeform 298"/>
                <p:cNvSpPr>
                  <a:spLocks/>
                </p:cNvSpPr>
                <p:nvPr/>
              </p:nvSpPr>
              <p:spPr bwMode="auto">
                <a:xfrm>
                  <a:off x="3255" y="3046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9" name="Freeform 299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90" name="Freeform 300"/>
                <p:cNvSpPr>
                  <a:spLocks/>
                </p:cNvSpPr>
                <p:nvPr/>
              </p:nvSpPr>
              <p:spPr bwMode="auto">
                <a:xfrm>
                  <a:off x="3356" y="3094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  <p:grpSp>
            <p:nvGrpSpPr>
              <p:cNvPr id="9261" name="Group 301"/>
              <p:cNvGrpSpPr>
                <a:grpSpLocks/>
              </p:cNvGrpSpPr>
              <p:nvPr/>
            </p:nvGrpSpPr>
            <p:grpSpPr bwMode="auto">
              <a:xfrm>
                <a:off x="3251" y="3048"/>
                <a:ext cx="212" cy="84"/>
                <a:chOff x="3251" y="3048"/>
                <a:chExt cx="212" cy="84"/>
              </a:xfrm>
            </p:grpSpPr>
            <p:sp>
              <p:nvSpPr>
                <p:cNvPr id="9275" name="Freeform 302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76" name="Freeform 303"/>
                <p:cNvSpPr>
                  <a:spLocks/>
                </p:cNvSpPr>
                <p:nvPr/>
              </p:nvSpPr>
              <p:spPr bwMode="auto">
                <a:xfrm>
                  <a:off x="3362" y="3050"/>
                  <a:ext cx="101" cy="36"/>
                </a:xfrm>
                <a:custGeom>
                  <a:avLst/>
                  <a:gdLst>
                    <a:gd name="T0" fmla="*/ 0 w 101"/>
                    <a:gd name="T1" fmla="*/ 28 h 36"/>
                    <a:gd name="T2" fmla="*/ 22 w 101"/>
                    <a:gd name="T3" fmla="*/ 36 h 36"/>
                    <a:gd name="T4" fmla="*/ 77 w 101"/>
                    <a:gd name="T5" fmla="*/ 12 h 36"/>
                    <a:gd name="T6" fmla="*/ 101 w 101"/>
                    <a:gd name="T7" fmla="*/ 20 h 36"/>
                    <a:gd name="T8" fmla="*/ 88 w 101"/>
                    <a:gd name="T9" fmla="*/ 0 h 36"/>
                    <a:gd name="T10" fmla="*/ 24 w 101"/>
                    <a:gd name="T11" fmla="*/ 0 h 36"/>
                    <a:gd name="T12" fmla="*/ 51 w 101"/>
                    <a:gd name="T13" fmla="*/ 6 h 36"/>
                    <a:gd name="T14" fmla="*/ 0 w 101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28"/>
                      </a:moveTo>
                      <a:lnTo>
                        <a:pt x="22" y="36"/>
                      </a:lnTo>
                      <a:lnTo>
                        <a:pt x="77" y="12"/>
                      </a:lnTo>
                      <a:lnTo>
                        <a:pt x="101" y="20"/>
                      </a:lnTo>
                      <a:lnTo>
                        <a:pt x="88" y="0"/>
                      </a:lnTo>
                      <a:lnTo>
                        <a:pt x="24" y="0"/>
                      </a:lnTo>
                      <a:lnTo>
                        <a:pt x="51" y="6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77" name="Freeform 304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78" name="Freeform 305"/>
                <p:cNvSpPr>
                  <a:spLocks/>
                </p:cNvSpPr>
                <p:nvPr/>
              </p:nvSpPr>
              <p:spPr bwMode="auto">
                <a:xfrm>
                  <a:off x="3251" y="3092"/>
                  <a:ext cx="101" cy="38"/>
                </a:xfrm>
                <a:custGeom>
                  <a:avLst/>
                  <a:gdLst>
                    <a:gd name="T0" fmla="*/ 101 w 101"/>
                    <a:gd name="T1" fmla="*/ 8 h 38"/>
                    <a:gd name="T2" fmla="*/ 79 w 101"/>
                    <a:gd name="T3" fmla="*/ 0 h 38"/>
                    <a:gd name="T4" fmla="*/ 26 w 101"/>
                    <a:gd name="T5" fmla="*/ 24 h 38"/>
                    <a:gd name="T6" fmla="*/ 0 w 101"/>
                    <a:gd name="T7" fmla="*/ 16 h 38"/>
                    <a:gd name="T8" fmla="*/ 13 w 101"/>
                    <a:gd name="T9" fmla="*/ 38 h 38"/>
                    <a:gd name="T10" fmla="*/ 79 w 101"/>
                    <a:gd name="T11" fmla="*/ 38 h 38"/>
                    <a:gd name="T12" fmla="*/ 51 w 101"/>
                    <a:gd name="T13" fmla="*/ 30 h 38"/>
                    <a:gd name="T14" fmla="*/ 101 w 101"/>
                    <a:gd name="T15" fmla="*/ 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8"/>
                    <a:gd name="T26" fmla="*/ 101 w 101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8">
                      <a:moveTo>
                        <a:pt x="101" y="8"/>
                      </a:moveTo>
                      <a:lnTo>
                        <a:pt x="79" y="0"/>
                      </a:lnTo>
                      <a:lnTo>
                        <a:pt x="26" y="24"/>
                      </a:lnTo>
                      <a:lnTo>
                        <a:pt x="0" y="16"/>
                      </a:lnTo>
                      <a:lnTo>
                        <a:pt x="13" y="38"/>
                      </a:lnTo>
                      <a:lnTo>
                        <a:pt x="79" y="38"/>
                      </a:lnTo>
                      <a:lnTo>
                        <a:pt x="51" y="30"/>
                      </a:lnTo>
                      <a:lnTo>
                        <a:pt x="10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79" name="Freeform 306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0" name="Freeform 307"/>
                <p:cNvSpPr>
                  <a:spLocks/>
                </p:cNvSpPr>
                <p:nvPr/>
              </p:nvSpPr>
              <p:spPr bwMode="auto">
                <a:xfrm>
                  <a:off x="3257" y="3048"/>
                  <a:ext cx="101" cy="36"/>
                </a:xfrm>
                <a:custGeom>
                  <a:avLst/>
                  <a:gdLst>
                    <a:gd name="T0" fmla="*/ 0 w 101"/>
                    <a:gd name="T1" fmla="*/ 8 h 36"/>
                    <a:gd name="T2" fmla="*/ 22 w 101"/>
                    <a:gd name="T3" fmla="*/ 0 h 36"/>
                    <a:gd name="T4" fmla="*/ 77 w 101"/>
                    <a:gd name="T5" fmla="*/ 22 h 36"/>
                    <a:gd name="T6" fmla="*/ 101 w 101"/>
                    <a:gd name="T7" fmla="*/ 16 h 36"/>
                    <a:gd name="T8" fmla="*/ 88 w 101"/>
                    <a:gd name="T9" fmla="*/ 36 h 36"/>
                    <a:gd name="T10" fmla="*/ 24 w 101"/>
                    <a:gd name="T11" fmla="*/ 36 h 36"/>
                    <a:gd name="T12" fmla="*/ 50 w 101"/>
                    <a:gd name="T13" fmla="*/ 30 h 36"/>
                    <a:gd name="T14" fmla="*/ 0 w 101"/>
                    <a:gd name="T15" fmla="*/ 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1"/>
                    <a:gd name="T25" fmla="*/ 0 h 36"/>
                    <a:gd name="T26" fmla="*/ 101 w 101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1" h="36">
                      <a:moveTo>
                        <a:pt x="0" y="8"/>
                      </a:moveTo>
                      <a:lnTo>
                        <a:pt x="22" y="0"/>
                      </a:lnTo>
                      <a:lnTo>
                        <a:pt x="77" y="22"/>
                      </a:lnTo>
                      <a:lnTo>
                        <a:pt x="101" y="16"/>
                      </a:lnTo>
                      <a:lnTo>
                        <a:pt x="88" y="36"/>
                      </a:lnTo>
                      <a:lnTo>
                        <a:pt x="24" y="36"/>
                      </a:lnTo>
                      <a:lnTo>
                        <a:pt x="50" y="3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1" name="Freeform 308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  <p:sp>
              <p:nvSpPr>
                <p:cNvPr id="9282" name="Freeform 309"/>
                <p:cNvSpPr>
                  <a:spLocks/>
                </p:cNvSpPr>
                <p:nvPr/>
              </p:nvSpPr>
              <p:spPr bwMode="auto">
                <a:xfrm>
                  <a:off x="3358" y="3096"/>
                  <a:ext cx="102" cy="36"/>
                </a:xfrm>
                <a:custGeom>
                  <a:avLst/>
                  <a:gdLst>
                    <a:gd name="T0" fmla="*/ 102 w 102"/>
                    <a:gd name="T1" fmla="*/ 28 h 36"/>
                    <a:gd name="T2" fmla="*/ 79 w 102"/>
                    <a:gd name="T3" fmla="*/ 36 h 36"/>
                    <a:gd name="T4" fmla="*/ 26 w 102"/>
                    <a:gd name="T5" fmla="*/ 12 h 36"/>
                    <a:gd name="T6" fmla="*/ 0 w 102"/>
                    <a:gd name="T7" fmla="*/ 20 h 36"/>
                    <a:gd name="T8" fmla="*/ 13 w 102"/>
                    <a:gd name="T9" fmla="*/ 0 h 36"/>
                    <a:gd name="T10" fmla="*/ 79 w 102"/>
                    <a:gd name="T11" fmla="*/ 0 h 36"/>
                    <a:gd name="T12" fmla="*/ 51 w 102"/>
                    <a:gd name="T13" fmla="*/ 6 h 36"/>
                    <a:gd name="T14" fmla="*/ 102 w 102"/>
                    <a:gd name="T15" fmla="*/ 28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"/>
                    <a:gd name="T25" fmla="*/ 0 h 36"/>
                    <a:gd name="T26" fmla="*/ 102 w 102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" h="36">
                      <a:moveTo>
                        <a:pt x="102" y="28"/>
                      </a:moveTo>
                      <a:lnTo>
                        <a:pt x="79" y="36"/>
                      </a:lnTo>
                      <a:lnTo>
                        <a:pt x="26" y="12"/>
                      </a:lnTo>
                      <a:lnTo>
                        <a:pt x="0" y="20"/>
                      </a:lnTo>
                      <a:lnTo>
                        <a:pt x="13" y="0"/>
                      </a:lnTo>
                      <a:lnTo>
                        <a:pt x="79" y="0"/>
                      </a:lnTo>
                      <a:lnTo>
                        <a:pt x="51" y="6"/>
                      </a:lnTo>
                      <a:lnTo>
                        <a:pt x="102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 u="none" dirty="0"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9271" name="Line 310"/>
            <p:cNvSpPr>
              <a:spLocks noChangeShapeType="1"/>
            </p:cNvSpPr>
            <p:nvPr/>
          </p:nvSpPr>
          <p:spPr bwMode="auto">
            <a:xfrm>
              <a:off x="3202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  <p:sp>
          <p:nvSpPr>
            <p:cNvPr id="9272" name="Line 311"/>
            <p:cNvSpPr>
              <a:spLocks noChangeShapeType="1"/>
            </p:cNvSpPr>
            <p:nvPr/>
          </p:nvSpPr>
          <p:spPr bwMode="auto">
            <a:xfrm>
              <a:off x="3510" y="3088"/>
              <a:ext cx="1" cy="80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u="none" dirty="0">
                <a:ea typeface="黑体" pitchFamily="2" charset="-122"/>
              </a:endParaRPr>
            </a:p>
          </p:txBody>
        </p:sp>
      </p:grpSp>
      <p:sp>
        <p:nvSpPr>
          <p:cNvPr id="9253" name="Rectangle 312"/>
          <p:cNvSpPr>
            <a:spLocks noChangeArrowheads="1"/>
          </p:cNvSpPr>
          <p:nvPr/>
        </p:nvSpPr>
        <p:spPr bwMode="auto">
          <a:xfrm>
            <a:off x="5275874" y="3115637"/>
            <a:ext cx="643738" cy="29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54" name="Rectangle 313"/>
          <p:cNvSpPr>
            <a:spLocks noChangeArrowheads="1"/>
          </p:cNvSpPr>
          <p:nvPr/>
        </p:nvSpPr>
        <p:spPr bwMode="auto">
          <a:xfrm>
            <a:off x="5529069" y="3478890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9255" name="Rectangle 314"/>
          <p:cNvSpPr>
            <a:spLocks noChangeArrowheads="1"/>
          </p:cNvSpPr>
          <p:nvPr/>
        </p:nvSpPr>
        <p:spPr bwMode="auto">
          <a:xfrm>
            <a:off x="3052051" y="3181142"/>
            <a:ext cx="289025" cy="27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56" name="Rectangle 315"/>
          <p:cNvSpPr>
            <a:spLocks noChangeArrowheads="1"/>
          </p:cNvSpPr>
          <p:nvPr/>
        </p:nvSpPr>
        <p:spPr bwMode="auto">
          <a:xfrm>
            <a:off x="2433394" y="3712325"/>
            <a:ext cx="314106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57" name="Rectangle 317"/>
          <p:cNvSpPr>
            <a:spLocks noChangeArrowheads="1"/>
          </p:cNvSpPr>
          <p:nvPr/>
        </p:nvSpPr>
        <p:spPr bwMode="auto">
          <a:xfrm>
            <a:off x="1563929" y="3446733"/>
            <a:ext cx="315300" cy="27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58" name="Rectangle 319"/>
          <p:cNvSpPr>
            <a:spLocks noChangeArrowheads="1"/>
          </p:cNvSpPr>
          <p:nvPr/>
        </p:nvSpPr>
        <p:spPr bwMode="auto">
          <a:xfrm>
            <a:off x="600114" y="3191861"/>
            <a:ext cx="6203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</p:txBody>
      </p:sp>
      <p:sp>
        <p:nvSpPr>
          <p:cNvPr id="9259" name="Rectangle 320"/>
          <p:cNvSpPr>
            <a:spLocks noChangeArrowheads="1"/>
          </p:cNvSpPr>
          <p:nvPr/>
        </p:nvSpPr>
        <p:spPr bwMode="auto">
          <a:xfrm>
            <a:off x="3086687" y="3202580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9260" name="Rectangle 321"/>
          <p:cNvSpPr>
            <a:spLocks noChangeArrowheads="1"/>
          </p:cNvSpPr>
          <p:nvPr/>
        </p:nvSpPr>
        <p:spPr bwMode="auto">
          <a:xfrm>
            <a:off x="4714544" y="3221636"/>
            <a:ext cx="2228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u="none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</a:t>
            </a:r>
            <a:r>
              <a:rPr kumimoji="1" lang="en-US" altLang="zh-CN" sz="1600" u="none" baseline="-250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647490" name="Freeform 322"/>
          <p:cNvSpPr>
            <a:spLocks/>
          </p:cNvSpPr>
          <p:nvPr/>
        </p:nvSpPr>
        <p:spPr bwMode="auto">
          <a:xfrm>
            <a:off x="1554374" y="3419341"/>
            <a:ext cx="687928" cy="768189"/>
          </a:xfrm>
          <a:custGeom>
            <a:avLst/>
            <a:gdLst>
              <a:gd name="T0" fmla="*/ 0 w 504"/>
              <a:gd name="T1" fmla="*/ 0 h 524"/>
              <a:gd name="T2" fmla="*/ 504 w 504"/>
              <a:gd name="T3" fmla="*/ 524 h 524"/>
              <a:gd name="T4" fmla="*/ 0 60000 65536"/>
              <a:gd name="T5" fmla="*/ 0 60000 65536"/>
              <a:gd name="T6" fmla="*/ 0 w 504"/>
              <a:gd name="T7" fmla="*/ 0 h 524"/>
              <a:gd name="T8" fmla="*/ 504 w 504"/>
              <a:gd name="T9" fmla="*/ 524 h 52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4" h="524">
                <a:moveTo>
                  <a:pt x="0" y="0"/>
                </a:moveTo>
                <a:cubicBezTo>
                  <a:pt x="84" y="87"/>
                  <a:pt x="399" y="415"/>
                  <a:pt x="504" y="524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7494" name="Freeform 326"/>
          <p:cNvSpPr>
            <a:spLocks/>
          </p:cNvSpPr>
          <p:nvPr/>
        </p:nvSpPr>
        <p:spPr bwMode="auto">
          <a:xfrm>
            <a:off x="1024097" y="3686123"/>
            <a:ext cx="1251647" cy="653854"/>
          </a:xfrm>
          <a:custGeom>
            <a:avLst/>
            <a:gdLst>
              <a:gd name="T0" fmla="*/ 0 w 917"/>
              <a:gd name="T1" fmla="*/ 0 h 446"/>
              <a:gd name="T2" fmla="*/ 917 w 917"/>
              <a:gd name="T3" fmla="*/ 446 h 446"/>
              <a:gd name="T4" fmla="*/ 0 60000 65536"/>
              <a:gd name="T5" fmla="*/ 0 60000 65536"/>
              <a:gd name="T6" fmla="*/ 0 w 917"/>
              <a:gd name="T7" fmla="*/ 0 h 446"/>
              <a:gd name="T8" fmla="*/ 917 w 917"/>
              <a:gd name="T9" fmla="*/ 446 h 44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7" h="446">
                <a:moveTo>
                  <a:pt x="0" y="0"/>
                </a:moveTo>
                <a:cubicBezTo>
                  <a:pt x="153" y="74"/>
                  <a:pt x="726" y="353"/>
                  <a:pt x="917" y="44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7495" name="Freeform 327"/>
          <p:cNvSpPr>
            <a:spLocks/>
          </p:cNvSpPr>
          <p:nvPr/>
        </p:nvSpPr>
        <p:spPr bwMode="auto">
          <a:xfrm>
            <a:off x="1448081" y="4175620"/>
            <a:ext cx="802583" cy="275120"/>
          </a:xfrm>
          <a:custGeom>
            <a:avLst/>
            <a:gdLst>
              <a:gd name="T0" fmla="*/ 0 w 588"/>
              <a:gd name="T1" fmla="*/ 0 h 188"/>
              <a:gd name="T2" fmla="*/ 588 w 588"/>
              <a:gd name="T3" fmla="*/ 188 h 188"/>
              <a:gd name="T4" fmla="*/ 0 60000 65536"/>
              <a:gd name="T5" fmla="*/ 0 60000 65536"/>
              <a:gd name="T6" fmla="*/ 0 w 588"/>
              <a:gd name="T7" fmla="*/ 0 h 188"/>
              <a:gd name="T8" fmla="*/ 588 w 588"/>
              <a:gd name="T9" fmla="*/ 188 h 1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8" h="188">
                <a:moveTo>
                  <a:pt x="0" y="0"/>
                </a:moveTo>
                <a:cubicBezTo>
                  <a:pt x="98" y="31"/>
                  <a:pt x="466" y="149"/>
                  <a:pt x="588" y="18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647496" name="Freeform 328"/>
          <p:cNvSpPr>
            <a:spLocks/>
          </p:cNvSpPr>
          <p:nvPr/>
        </p:nvSpPr>
        <p:spPr bwMode="auto">
          <a:xfrm>
            <a:off x="1456440" y="2754767"/>
            <a:ext cx="846773" cy="1332720"/>
          </a:xfrm>
          <a:custGeom>
            <a:avLst/>
            <a:gdLst>
              <a:gd name="T0" fmla="*/ 0 w 620"/>
              <a:gd name="T1" fmla="*/ 0 h 909"/>
              <a:gd name="T2" fmla="*/ 620 w 620"/>
              <a:gd name="T3" fmla="*/ 909 h 909"/>
              <a:gd name="T4" fmla="*/ 0 60000 65536"/>
              <a:gd name="T5" fmla="*/ 0 60000 65536"/>
              <a:gd name="T6" fmla="*/ 0 w 620"/>
              <a:gd name="T7" fmla="*/ 0 h 909"/>
              <a:gd name="T8" fmla="*/ 620 w 620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909">
                <a:moveTo>
                  <a:pt x="0" y="0"/>
                </a:moveTo>
                <a:cubicBezTo>
                  <a:pt x="103" y="151"/>
                  <a:pt x="491" y="720"/>
                  <a:pt x="620" y="90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 type="none" w="med" len="lg"/>
          </a:ln>
        </p:spPr>
        <p:txBody>
          <a:bodyPr lIns="68708" tIns="34354" rIns="68708" bIns="34354"/>
          <a:lstStyle/>
          <a:p>
            <a:endParaRPr lang="zh-CN" altLang="en-US" sz="2400" u="none" dirty="0">
              <a:ea typeface="黑体" pitchFamily="2" charset="-122"/>
            </a:endParaRPr>
          </a:p>
        </p:txBody>
      </p:sp>
      <p:sp>
        <p:nvSpPr>
          <p:cNvPr id="9265" name="Text Box 334"/>
          <p:cNvSpPr txBox="1">
            <a:spLocks noChangeArrowheads="1"/>
          </p:cNvSpPr>
          <p:nvPr/>
        </p:nvSpPr>
        <p:spPr bwMode="auto">
          <a:xfrm>
            <a:off x="482704" y="783228"/>
            <a:ext cx="6636182" cy="142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708" tIns="34354" rIns="68708" bIns="34354">
            <a:spAutoFit/>
          </a:bodyPr>
          <a:lstStyle/>
          <a:p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(5)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高速缓存收到此对象后，先复制在其本地存储器中（为今后使用），然后再将该对象放在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HTTP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响应报文中，通过已建立的 </a:t>
            </a:r>
            <a:r>
              <a:rPr lang="en-US" altLang="zh-CN" sz="2200" u="none" dirty="0">
                <a:solidFill>
                  <a:srgbClr val="1A3868"/>
                </a:solidFill>
                <a:ea typeface="+mn-ea"/>
              </a:rPr>
              <a:t>TCP </a:t>
            </a:r>
            <a:r>
              <a:rPr lang="zh-CN" altLang="en-US" sz="2200" u="none" dirty="0">
                <a:solidFill>
                  <a:srgbClr val="1A3868"/>
                </a:solidFill>
                <a:ea typeface="+mn-ea"/>
              </a:rPr>
              <a:t>连接，返回给请求该对象的浏览器。</a:t>
            </a:r>
          </a:p>
        </p:txBody>
      </p:sp>
      <p:sp>
        <p:nvSpPr>
          <p:cNvPr id="327" name="Text Box 326"/>
          <p:cNvSpPr txBox="1">
            <a:spLocks noChangeArrowheads="1"/>
          </p:cNvSpPr>
          <p:nvPr/>
        </p:nvSpPr>
        <p:spPr bwMode="auto">
          <a:xfrm>
            <a:off x="2286106" y="2112008"/>
            <a:ext cx="2923175" cy="438711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 lIns="68708" tIns="34354" rIns="68708" bIns="34354">
            <a:spAutoFit/>
          </a:bodyPr>
          <a:lstStyle/>
          <a:p>
            <a:r>
              <a:rPr lang="zh-CN" altLang="en-US" sz="2400" u="none" dirty="0" smtClean="0">
                <a:solidFill>
                  <a:srgbClr val="333399"/>
                </a:solidFill>
                <a:ea typeface="黑体" pitchFamily="2" charset="-122"/>
              </a:rPr>
              <a:t>使用</a:t>
            </a:r>
            <a:r>
              <a:rPr lang="zh-CN" altLang="en-US" sz="2400" u="none" dirty="0">
                <a:solidFill>
                  <a:srgbClr val="333399"/>
                </a:solidFill>
                <a:ea typeface="黑体" pitchFamily="2" charset="-122"/>
              </a:rPr>
              <a:t>高速缓存的情况</a:t>
            </a:r>
          </a:p>
        </p:txBody>
      </p:sp>
    </p:spTree>
    <p:extLst>
      <p:ext uri="{BB962C8B-B14F-4D97-AF65-F5344CB8AC3E}">
        <p14:creationId xmlns:p14="http://schemas.microsoft.com/office/powerpoint/2010/main" val="20551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4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4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490" grpId="0" animBg="1"/>
      <p:bldP spid="647494" grpId="0" animBg="1"/>
      <p:bldP spid="647495" grpId="0" animBg="1"/>
      <p:bldP spid="6474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609600"/>
            <a:ext cx="4427537" cy="522288"/>
          </a:xfrm>
        </p:spPr>
        <p:txBody>
          <a:bodyPr anchor="b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万维网的工作过程</a:t>
            </a:r>
            <a:r>
              <a:rPr lang="zh-CN" altLang="en-US" sz="2000" u="sng" smtClean="0"/>
              <a:t> </a:t>
            </a:r>
          </a:p>
        </p:txBody>
      </p:sp>
      <p:graphicFrame>
        <p:nvGraphicFramePr>
          <p:cNvPr id="26627" name="Object 66"/>
          <p:cNvGraphicFramePr>
            <a:graphicFrameLocks noChangeAspect="1"/>
          </p:cNvGraphicFramePr>
          <p:nvPr/>
        </p:nvGraphicFramePr>
        <p:xfrm>
          <a:off x="1528763" y="2408238"/>
          <a:ext cx="343217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VISIO" r:id="rId4" imgW="1689840" imgH="964440" progId="Visio.Drawing.11">
                  <p:embed/>
                </p:oleObj>
              </mc:Choice>
              <mc:Fallback>
                <p:oleObj name="VISIO" r:id="rId4" imgW="1689840" imgH="964440" progId="Visio.Drawing.11">
                  <p:embed/>
                  <p:pic>
                    <p:nvPicPr>
                      <p:cNvPr id="2662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2408238"/>
                        <a:ext cx="3432175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9" name="Picture 6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3463" y="1511300"/>
            <a:ext cx="11684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Freeform 68"/>
          <p:cNvSpPr>
            <a:spLocks/>
          </p:cNvSpPr>
          <p:nvPr/>
        </p:nvSpPr>
        <p:spPr bwMode="auto">
          <a:xfrm>
            <a:off x="2501900" y="2616200"/>
            <a:ext cx="401638" cy="169863"/>
          </a:xfrm>
          <a:custGeom>
            <a:avLst/>
            <a:gdLst>
              <a:gd name="T0" fmla="*/ 2147483647 w 117"/>
              <a:gd name="T1" fmla="*/ 2147483647 h 118"/>
              <a:gd name="T2" fmla="*/ 0 w 117"/>
              <a:gd name="T3" fmla="*/ 2147483647 h 118"/>
              <a:gd name="T4" fmla="*/ 0 w 117"/>
              <a:gd name="T5" fmla="*/ 2147483647 h 118"/>
              <a:gd name="T6" fmla="*/ 2147483647 w 117"/>
              <a:gd name="T7" fmla="*/ 2147483647 h 118"/>
              <a:gd name="T8" fmla="*/ 2147483647 w 117"/>
              <a:gd name="T9" fmla="*/ 2147483647 h 118"/>
              <a:gd name="T10" fmla="*/ 2147483647 w 117"/>
              <a:gd name="T11" fmla="*/ 0 h 118"/>
              <a:gd name="T12" fmla="*/ 2147483647 w 117"/>
              <a:gd name="T13" fmla="*/ 0 h 118"/>
              <a:gd name="T14" fmla="*/ 2147483647 w 117"/>
              <a:gd name="T15" fmla="*/ 0 h 118"/>
              <a:gd name="T16" fmla="*/ 2147483647 w 117"/>
              <a:gd name="T17" fmla="*/ 2147483647 h 118"/>
              <a:gd name="T18" fmla="*/ 2147483647 w 117"/>
              <a:gd name="T19" fmla="*/ 2147483647 h 118"/>
              <a:gd name="T20" fmla="*/ 2147483647 w 117"/>
              <a:gd name="T21" fmla="*/ 2147483647 h 118"/>
              <a:gd name="T22" fmla="*/ 2147483647 w 117"/>
              <a:gd name="T23" fmla="*/ 2147483647 h 118"/>
              <a:gd name="T24" fmla="*/ 2147483647 w 117"/>
              <a:gd name="T25" fmla="*/ 2147483647 h 118"/>
              <a:gd name="T26" fmla="*/ 2147483647 w 117"/>
              <a:gd name="T27" fmla="*/ 2147483647 h 118"/>
              <a:gd name="T28" fmla="*/ 2147483647 w 117"/>
              <a:gd name="T29" fmla="*/ 2147483647 h 118"/>
              <a:gd name="T30" fmla="*/ 2147483647 w 117"/>
              <a:gd name="T31" fmla="*/ 2147483647 h 118"/>
              <a:gd name="T32" fmla="*/ 2147483647 w 117"/>
              <a:gd name="T33" fmla="*/ 2147483647 h 118"/>
              <a:gd name="T34" fmla="*/ 2147483647 w 117"/>
              <a:gd name="T35" fmla="*/ 2147483647 h 118"/>
              <a:gd name="T36" fmla="*/ 2147483647 w 117"/>
              <a:gd name="T37" fmla="*/ 2147483647 h 118"/>
              <a:gd name="T38" fmla="*/ 2147483647 w 117"/>
              <a:gd name="T39" fmla="*/ 2147483647 h 118"/>
              <a:gd name="T40" fmla="*/ 2147483647 w 117"/>
              <a:gd name="T41" fmla="*/ 2147483647 h 118"/>
              <a:gd name="T42" fmla="*/ 2147483647 w 117"/>
              <a:gd name="T43" fmla="*/ 2147483647 h 118"/>
              <a:gd name="T44" fmla="*/ 2147483647 w 117"/>
              <a:gd name="T45" fmla="*/ 2147483647 h 118"/>
              <a:gd name="T46" fmla="*/ 2147483647 w 117"/>
              <a:gd name="T47" fmla="*/ 2147483647 h 11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17"/>
              <a:gd name="T73" fmla="*/ 0 h 118"/>
              <a:gd name="T74" fmla="*/ 117 w 117"/>
              <a:gd name="T75" fmla="*/ 118 h 11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17" h="118">
                <a:moveTo>
                  <a:pt x="5" y="66"/>
                </a:moveTo>
                <a:lnTo>
                  <a:pt x="0" y="51"/>
                </a:lnTo>
                <a:lnTo>
                  <a:pt x="0" y="36"/>
                </a:lnTo>
                <a:lnTo>
                  <a:pt x="16" y="25"/>
                </a:lnTo>
                <a:lnTo>
                  <a:pt x="32" y="15"/>
                </a:lnTo>
                <a:lnTo>
                  <a:pt x="47" y="0"/>
                </a:lnTo>
                <a:lnTo>
                  <a:pt x="63" y="0"/>
                </a:lnTo>
                <a:lnTo>
                  <a:pt x="79" y="0"/>
                </a:lnTo>
                <a:lnTo>
                  <a:pt x="84" y="15"/>
                </a:lnTo>
                <a:lnTo>
                  <a:pt x="95" y="31"/>
                </a:lnTo>
                <a:lnTo>
                  <a:pt x="105" y="46"/>
                </a:lnTo>
                <a:lnTo>
                  <a:pt x="111" y="61"/>
                </a:lnTo>
                <a:lnTo>
                  <a:pt x="116" y="76"/>
                </a:lnTo>
                <a:lnTo>
                  <a:pt x="116" y="92"/>
                </a:lnTo>
                <a:lnTo>
                  <a:pt x="116" y="107"/>
                </a:lnTo>
                <a:lnTo>
                  <a:pt x="100" y="117"/>
                </a:lnTo>
                <a:lnTo>
                  <a:pt x="84" y="117"/>
                </a:lnTo>
                <a:lnTo>
                  <a:pt x="69" y="117"/>
                </a:lnTo>
                <a:lnTo>
                  <a:pt x="53" y="117"/>
                </a:lnTo>
                <a:lnTo>
                  <a:pt x="37" y="112"/>
                </a:lnTo>
                <a:lnTo>
                  <a:pt x="21" y="102"/>
                </a:lnTo>
                <a:lnTo>
                  <a:pt x="11" y="86"/>
                </a:lnTo>
                <a:lnTo>
                  <a:pt x="5" y="71"/>
                </a:lnTo>
                <a:lnTo>
                  <a:pt x="5" y="66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31" name="Freeform 69"/>
          <p:cNvSpPr>
            <a:spLocks/>
          </p:cNvSpPr>
          <p:nvPr/>
        </p:nvSpPr>
        <p:spPr bwMode="auto">
          <a:xfrm>
            <a:off x="3446463" y="2570163"/>
            <a:ext cx="280987" cy="127000"/>
          </a:xfrm>
          <a:custGeom>
            <a:avLst/>
            <a:gdLst>
              <a:gd name="T0" fmla="*/ 0 w 82"/>
              <a:gd name="T1" fmla="*/ 0 h 87"/>
              <a:gd name="T2" fmla="*/ 2147483647 w 82"/>
              <a:gd name="T3" fmla="*/ 2147483647 h 87"/>
              <a:gd name="T4" fmla="*/ 2147483647 w 82"/>
              <a:gd name="T5" fmla="*/ 2147483647 h 87"/>
              <a:gd name="T6" fmla="*/ 2147483647 w 82"/>
              <a:gd name="T7" fmla="*/ 2147483647 h 87"/>
              <a:gd name="T8" fmla="*/ 2147483647 w 82"/>
              <a:gd name="T9" fmla="*/ 2147483647 h 87"/>
              <a:gd name="T10" fmla="*/ 2147483647 w 82"/>
              <a:gd name="T11" fmla="*/ 2147483647 h 87"/>
              <a:gd name="T12" fmla="*/ 2147483647 w 82"/>
              <a:gd name="T13" fmla="*/ 2147483647 h 87"/>
              <a:gd name="T14" fmla="*/ 2147483647 w 82"/>
              <a:gd name="T15" fmla="*/ 2147483647 h 87"/>
              <a:gd name="T16" fmla="*/ 2147483647 w 82"/>
              <a:gd name="T17" fmla="*/ 2147483647 h 87"/>
              <a:gd name="T18" fmla="*/ 2147483647 w 82"/>
              <a:gd name="T19" fmla="*/ 2147483647 h 87"/>
              <a:gd name="T20" fmla="*/ 2147483647 w 82"/>
              <a:gd name="T21" fmla="*/ 2147483647 h 87"/>
              <a:gd name="T22" fmla="*/ 2147483647 w 82"/>
              <a:gd name="T23" fmla="*/ 2147483647 h 87"/>
              <a:gd name="T24" fmla="*/ 2147483647 w 82"/>
              <a:gd name="T25" fmla="*/ 2147483647 h 87"/>
              <a:gd name="T26" fmla="*/ 0 w 82"/>
              <a:gd name="T27" fmla="*/ 2147483647 h 87"/>
              <a:gd name="T28" fmla="*/ 0 w 82"/>
              <a:gd name="T29" fmla="*/ 2147483647 h 87"/>
              <a:gd name="T30" fmla="*/ 2147483647 w 82"/>
              <a:gd name="T31" fmla="*/ 2147483647 h 87"/>
              <a:gd name="T32" fmla="*/ 0 w 82"/>
              <a:gd name="T33" fmla="*/ 0 h 8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2"/>
              <a:gd name="T52" fmla="*/ 0 h 87"/>
              <a:gd name="T53" fmla="*/ 82 w 82"/>
              <a:gd name="T54" fmla="*/ 87 h 8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2" h="87">
                <a:moveTo>
                  <a:pt x="0" y="0"/>
                </a:moveTo>
                <a:lnTo>
                  <a:pt x="16" y="10"/>
                </a:lnTo>
                <a:lnTo>
                  <a:pt x="32" y="20"/>
                </a:lnTo>
                <a:lnTo>
                  <a:pt x="49" y="20"/>
                </a:lnTo>
                <a:lnTo>
                  <a:pt x="65" y="30"/>
                </a:lnTo>
                <a:lnTo>
                  <a:pt x="76" y="46"/>
                </a:lnTo>
                <a:lnTo>
                  <a:pt x="81" y="61"/>
                </a:lnTo>
                <a:lnTo>
                  <a:pt x="81" y="76"/>
                </a:lnTo>
                <a:lnTo>
                  <a:pt x="65" y="86"/>
                </a:lnTo>
                <a:lnTo>
                  <a:pt x="49" y="86"/>
                </a:lnTo>
                <a:lnTo>
                  <a:pt x="27" y="81"/>
                </a:lnTo>
                <a:lnTo>
                  <a:pt x="11" y="71"/>
                </a:lnTo>
                <a:lnTo>
                  <a:pt x="5" y="56"/>
                </a:lnTo>
                <a:lnTo>
                  <a:pt x="0" y="40"/>
                </a:lnTo>
                <a:lnTo>
                  <a:pt x="0" y="25"/>
                </a:lnTo>
                <a:lnTo>
                  <a:pt x="11" y="10"/>
                </a:lnTo>
                <a:lnTo>
                  <a:pt x="0" y="0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32" name="Freeform 70"/>
          <p:cNvSpPr>
            <a:spLocks/>
          </p:cNvSpPr>
          <p:nvPr/>
        </p:nvSpPr>
        <p:spPr bwMode="auto">
          <a:xfrm>
            <a:off x="4557713" y="2633663"/>
            <a:ext cx="906462" cy="476250"/>
          </a:xfrm>
          <a:custGeom>
            <a:avLst/>
            <a:gdLst>
              <a:gd name="T0" fmla="*/ 2147483647 w 567"/>
              <a:gd name="T1" fmla="*/ 0 h 371"/>
              <a:gd name="T2" fmla="*/ 2147483647 w 567"/>
              <a:gd name="T3" fmla="*/ 2147483647 h 371"/>
              <a:gd name="T4" fmla="*/ 2147483647 w 567"/>
              <a:gd name="T5" fmla="*/ 2147483647 h 371"/>
              <a:gd name="T6" fmla="*/ 2147483647 w 567"/>
              <a:gd name="T7" fmla="*/ 2147483647 h 371"/>
              <a:gd name="T8" fmla="*/ 0 w 567"/>
              <a:gd name="T9" fmla="*/ 2147483647 h 3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7"/>
              <a:gd name="T16" fmla="*/ 0 h 371"/>
              <a:gd name="T17" fmla="*/ 567 w 567"/>
              <a:gd name="T18" fmla="*/ 371 h 3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7" h="371">
                <a:moveTo>
                  <a:pt x="567" y="0"/>
                </a:moveTo>
                <a:cubicBezTo>
                  <a:pt x="561" y="28"/>
                  <a:pt x="553" y="122"/>
                  <a:pt x="530" y="168"/>
                </a:cubicBezTo>
                <a:cubicBezTo>
                  <a:pt x="516" y="193"/>
                  <a:pt x="460" y="266"/>
                  <a:pt x="428" y="280"/>
                </a:cubicBezTo>
                <a:cubicBezTo>
                  <a:pt x="395" y="294"/>
                  <a:pt x="356" y="316"/>
                  <a:pt x="314" y="328"/>
                </a:cubicBezTo>
                <a:cubicBezTo>
                  <a:pt x="241" y="341"/>
                  <a:pt x="52" y="364"/>
                  <a:pt x="0" y="371"/>
                </a:cubicBezTo>
              </a:path>
            </a:pathLst>
          </a:cu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3" name="Freeform 71"/>
          <p:cNvSpPr>
            <a:spLocks/>
          </p:cNvSpPr>
          <p:nvPr/>
        </p:nvSpPr>
        <p:spPr bwMode="auto">
          <a:xfrm>
            <a:off x="977900" y="2411413"/>
            <a:ext cx="936625" cy="690562"/>
          </a:xfrm>
          <a:custGeom>
            <a:avLst/>
            <a:gdLst>
              <a:gd name="T0" fmla="*/ 2147483647 w 759"/>
              <a:gd name="T1" fmla="*/ 0 h 664"/>
              <a:gd name="T2" fmla="*/ 2147483647 w 759"/>
              <a:gd name="T3" fmla="*/ 2147483647 h 664"/>
              <a:gd name="T4" fmla="*/ 2147483647 w 759"/>
              <a:gd name="T5" fmla="*/ 2147483647 h 664"/>
              <a:gd name="T6" fmla="*/ 2147483647 w 759"/>
              <a:gd name="T7" fmla="*/ 2147483647 h 664"/>
              <a:gd name="T8" fmla="*/ 2147483647 w 759"/>
              <a:gd name="T9" fmla="*/ 2147483647 h 664"/>
              <a:gd name="T10" fmla="*/ 2147483647 w 759"/>
              <a:gd name="T11" fmla="*/ 2147483647 h 664"/>
              <a:gd name="T12" fmla="*/ 2147483647 w 759"/>
              <a:gd name="T13" fmla="*/ 2147483647 h 664"/>
              <a:gd name="T14" fmla="*/ 2147483647 w 759"/>
              <a:gd name="T15" fmla="*/ 2147483647 h 6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9"/>
              <a:gd name="T25" fmla="*/ 0 h 664"/>
              <a:gd name="T26" fmla="*/ 759 w 759"/>
              <a:gd name="T27" fmla="*/ 664 h 6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9" h="664">
                <a:moveTo>
                  <a:pt x="7" y="0"/>
                </a:moveTo>
                <a:cubicBezTo>
                  <a:pt x="8" y="71"/>
                  <a:pt x="0" y="333"/>
                  <a:pt x="15" y="424"/>
                </a:cubicBezTo>
                <a:cubicBezTo>
                  <a:pt x="30" y="515"/>
                  <a:pt x="77" y="520"/>
                  <a:pt x="100" y="545"/>
                </a:cubicBezTo>
                <a:lnTo>
                  <a:pt x="154" y="571"/>
                </a:lnTo>
                <a:lnTo>
                  <a:pt x="190" y="591"/>
                </a:lnTo>
                <a:lnTo>
                  <a:pt x="351" y="633"/>
                </a:lnTo>
                <a:lnTo>
                  <a:pt x="583" y="664"/>
                </a:lnTo>
                <a:lnTo>
                  <a:pt x="759" y="664"/>
                </a:lnTo>
              </a:path>
            </a:pathLst>
          </a:custGeom>
          <a:noFill/>
          <a:ln w="38100" cap="rnd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34" name="Rectangle 72"/>
          <p:cNvSpPr>
            <a:spLocks noChangeArrowheads="1"/>
          </p:cNvSpPr>
          <p:nvPr/>
        </p:nvSpPr>
        <p:spPr bwMode="auto">
          <a:xfrm>
            <a:off x="2844800" y="3006725"/>
            <a:ext cx="866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zh-CN" altLang="en-US" sz="1800" b="0" u="none">
                <a:solidFill>
                  <a:schemeClr val="accent2"/>
                </a:solidFill>
                <a:latin typeface="Arial" charset="0"/>
                <a:ea typeface="黑体" pitchFamily="2" charset="-122"/>
              </a:rPr>
              <a:t>因特网</a:t>
            </a:r>
          </a:p>
        </p:txBody>
      </p:sp>
      <p:sp>
        <p:nvSpPr>
          <p:cNvPr id="26635" name="Rectangle 73"/>
          <p:cNvSpPr>
            <a:spLocks noChangeArrowheads="1"/>
          </p:cNvSpPr>
          <p:nvPr/>
        </p:nvSpPr>
        <p:spPr bwMode="auto">
          <a:xfrm>
            <a:off x="4692650" y="1060450"/>
            <a:ext cx="2044700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kumimoji="1" lang="zh-CN" altLang="en-US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服务器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US" altLang="zh-CN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www.dlut.edu.cn</a:t>
            </a:r>
          </a:p>
        </p:txBody>
      </p:sp>
      <p:sp>
        <p:nvSpPr>
          <p:cNvPr id="26636" name="Rectangle 74"/>
          <p:cNvSpPr>
            <a:spLocks noChangeArrowheads="1"/>
          </p:cNvSpPr>
          <p:nvPr/>
        </p:nvSpPr>
        <p:spPr bwMode="auto">
          <a:xfrm>
            <a:off x="2011363" y="1211263"/>
            <a:ext cx="2214562" cy="39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zh-CN" altLang="zh-CN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链接到</a:t>
            </a:r>
            <a:r>
              <a:rPr kumimoji="1" lang="en-US" altLang="zh-CN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URL</a:t>
            </a:r>
            <a:r>
              <a:rPr kumimoji="1" lang="zh-CN" altLang="en-US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的超链</a:t>
            </a:r>
          </a:p>
        </p:txBody>
      </p:sp>
      <p:sp>
        <p:nvSpPr>
          <p:cNvPr id="26637" name="Rectangle 75"/>
          <p:cNvSpPr>
            <a:spLocks noChangeArrowheads="1"/>
          </p:cNvSpPr>
          <p:nvPr/>
        </p:nvSpPr>
        <p:spPr bwMode="auto">
          <a:xfrm>
            <a:off x="2074863" y="2578100"/>
            <a:ext cx="2568575" cy="3635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HTTP </a:t>
            </a: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使用此 </a:t>
            </a:r>
            <a:r>
              <a:rPr kumimoji="1" lang="en-US" altLang="zh-CN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TCP </a:t>
            </a: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连接</a:t>
            </a:r>
          </a:p>
        </p:txBody>
      </p:sp>
      <p:sp>
        <p:nvSpPr>
          <p:cNvPr id="26638" name="Rectangle 76"/>
          <p:cNvSpPr>
            <a:spLocks noChangeArrowheads="1"/>
          </p:cNvSpPr>
          <p:nvPr/>
        </p:nvSpPr>
        <p:spPr bwMode="auto">
          <a:xfrm>
            <a:off x="1662113" y="1785938"/>
            <a:ext cx="866775" cy="584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浏览器</a:t>
            </a:r>
          </a:p>
          <a:p>
            <a:pPr eaLnBrk="0" hangingPunct="0">
              <a:lnSpc>
                <a:spcPct val="90000"/>
              </a:lnSpc>
            </a:pP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 程序</a:t>
            </a:r>
          </a:p>
        </p:txBody>
      </p:sp>
      <p:sp>
        <p:nvSpPr>
          <p:cNvPr id="26639" name="Rectangle 77"/>
          <p:cNvSpPr>
            <a:spLocks noChangeArrowheads="1"/>
          </p:cNvSpPr>
          <p:nvPr/>
        </p:nvSpPr>
        <p:spPr bwMode="auto">
          <a:xfrm>
            <a:off x="3784600" y="1785938"/>
            <a:ext cx="866775" cy="584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服务器</a:t>
            </a:r>
          </a:p>
          <a:p>
            <a:pPr eaLnBrk="0" hangingPunct="0">
              <a:lnSpc>
                <a:spcPct val="90000"/>
              </a:lnSpc>
            </a:pP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 程序</a:t>
            </a:r>
          </a:p>
        </p:txBody>
      </p:sp>
      <p:sp>
        <p:nvSpPr>
          <p:cNvPr id="26640" name="Rectangle 78"/>
          <p:cNvSpPr>
            <a:spLocks noChangeArrowheads="1"/>
          </p:cNvSpPr>
          <p:nvPr/>
        </p:nvSpPr>
        <p:spPr bwMode="auto">
          <a:xfrm>
            <a:off x="2771775" y="1997075"/>
            <a:ext cx="846138" cy="39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sz="2000" u="none">
                <a:solidFill>
                  <a:srgbClr val="FF0000"/>
                </a:solidFill>
                <a:latin typeface="Arial" charset="0"/>
                <a:ea typeface="黑体" pitchFamily="2" charset="-122"/>
              </a:rPr>
              <a:t>HTTP</a:t>
            </a:r>
          </a:p>
        </p:txBody>
      </p:sp>
      <p:sp>
        <p:nvSpPr>
          <p:cNvPr id="26641" name="Rectangle 79"/>
          <p:cNvSpPr>
            <a:spLocks noChangeArrowheads="1"/>
          </p:cNvSpPr>
          <p:nvPr/>
        </p:nvSpPr>
        <p:spPr bwMode="auto">
          <a:xfrm>
            <a:off x="468313" y="1277938"/>
            <a:ext cx="6889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zh-CN" altLang="en-US" sz="20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客户</a:t>
            </a:r>
          </a:p>
        </p:txBody>
      </p:sp>
      <p:pic>
        <p:nvPicPr>
          <p:cNvPr id="26642" name="Picture 80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6863" y="1701800"/>
            <a:ext cx="12779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43" name="Freeform 81"/>
          <p:cNvSpPr>
            <a:spLocks/>
          </p:cNvSpPr>
          <p:nvPr/>
        </p:nvSpPr>
        <p:spPr bwMode="auto">
          <a:xfrm>
            <a:off x="600075" y="1849438"/>
            <a:ext cx="661988" cy="355600"/>
          </a:xfrm>
          <a:custGeom>
            <a:avLst/>
            <a:gdLst>
              <a:gd name="T0" fmla="*/ 2147483647 w 463"/>
              <a:gd name="T1" fmla="*/ 0 h 322"/>
              <a:gd name="T2" fmla="*/ 2147483647 w 463"/>
              <a:gd name="T3" fmla="*/ 0 h 322"/>
              <a:gd name="T4" fmla="*/ 2147483647 w 463"/>
              <a:gd name="T5" fmla="*/ 2147483647 h 322"/>
              <a:gd name="T6" fmla="*/ 0 w 463"/>
              <a:gd name="T7" fmla="*/ 2147483647 h 322"/>
              <a:gd name="T8" fmla="*/ 2147483647 w 463"/>
              <a:gd name="T9" fmla="*/ 0 h 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322"/>
              <a:gd name="T17" fmla="*/ 463 w 463"/>
              <a:gd name="T18" fmla="*/ 322 h 3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322">
                <a:moveTo>
                  <a:pt x="17" y="0"/>
                </a:moveTo>
                <a:lnTo>
                  <a:pt x="462" y="0"/>
                </a:lnTo>
                <a:lnTo>
                  <a:pt x="443" y="321"/>
                </a:lnTo>
                <a:lnTo>
                  <a:pt x="0" y="304"/>
                </a:lnTo>
                <a:lnTo>
                  <a:pt x="17" y="0"/>
                </a:lnTo>
              </a:path>
            </a:pathLst>
          </a:custGeom>
          <a:noFill/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4" name="Rectangle 82"/>
          <p:cNvSpPr>
            <a:spLocks noChangeArrowheads="1"/>
          </p:cNvSpPr>
          <p:nvPr/>
        </p:nvSpPr>
        <p:spPr bwMode="auto">
          <a:xfrm>
            <a:off x="517525" y="1763713"/>
            <a:ext cx="790575" cy="4540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zh-CN" altLang="en-US" sz="120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理工大学</a:t>
            </a:r>
          </a:p>
          <a:p>
            <a:pPr eaLnBrk="0" hangingPunct="0"/>
            <a:r>
              <a:rPr kumimoji="1" lang="zh-CN" altLang="en-US" sz="120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院系设置</a:t>
            </a:r>
          </a:p>
        </p:txBody>
      </p:sp>
      <p:sp>
        <p:nvSpPr>
          <p:cNvPr id="26645" name="Line 83"/>
          <p:cNvSpPr>
            <a:spLocks noChangeShapeType="1"/>
          </p:cNvSpPr>
          <p:nvPr/>
        </p:nvSpPr>
        <p:spPr bwMode="auto">
          <a:xfrm>
            <a:off x="658813" y="2079625"/>
            <a:ext cx="522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6" name="Oval 84"/>
          <p:cNvSpPr>
            <a:spLocks noChangeArrowheads="1"/>
          </p:cNvSpPr>
          <p:nvPr/>
        </p:nvSpPr>
        <p:spPr bwMode="auto">
          <a:xfrm>
            <a:off x="903288" y="2293938"/>
            <a:ext cx="530225" cy="16192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3600" b="0" u="none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6647" name="Line 85"/>
          <p:cNvSpPr>
            <a:spLocks noChangeShapeType="1"/>
          </p:cNvSpPr>
          <p:nvPr/>
        </p:nvSpPr>
        <p:spPr bwMode="auto">
          <a:xfrm>
            <a:off x="4467225" y="2185988"/>
            <a:ext cx="454025" cy="161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8" name="Line 86"/>
          <p:cNvSpPr>
            <a:spLocks noChangeShapeType="1"/>
          </p:cNvSpPr>
          <p:nvPr/>
        </p:nvSpPr>
        <p:spPr bwMode="auto">
          <a:xfrm flipH="1">
            <a:off x="1358900" y="2132013"/>
            <a:ext cx="454025" cy="2159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9" name="Oval 87"/>
          <p:cNvSpPr>
            <a:spLocks noChangeArrowheads="1"/>
          </p:cNvSpPr>
          <p:nvPr/>
        </p:nvSpPr>
        <p:spPr bwMode="auto">
          <a:xfrm>
            <a:off x="4845050" y="2293938"/>
            <a:ext cx="531813" cy="16192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3600" b="0" u="none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6650" name="Freeform 88"/>
          <p:cNvSpPr>
            <a:spLocks/>
          </p:cNvSpPr>
          <p:nvPr/>
        </p:nvSpPr>
        <p:spPr bwMode="auto">
          <a:xfrm>
            <a:off x="1206500" y="2416175"/>
            <a:ext cx="3867150" cy="523875"/>
          </a:xfrm>
          <a:custGeom>
            <a:avLst/>
            <a:gdLst>
              <a:gd name="T0" fmla="*/ 0 w 2448"/>
              <a:gd name="T1" fmla="*/ 0 h 852"/>
              <a:gd name="T2" fmla="*/ 0 w 2448"/>
              <a:gd name="T3" fmla="*/ 2147483647 h 852"/>
              <a:gd name="T4" fmla="*/ 2147483647 w 2448"/>
              <a:gd name="T5" fmla="*/ 2147483647 h 852"/>
              <a:gd name="T6" fmla="*/ 2147483647 w 2448"/>
              <a:gd name="T7" fmla="*/ 2147483647 h 852"/>
              <a:gd name="T8" fmla="*/ 2147483647 w 2448"/>
              <a:gd name="T9" fmla="*/ 2147483647 h 852"/>
              <a:gd name="T10" fmla="*/ 2147483647 w 2448"/>
              <a:gd name="T11" fmla="*/ 2147483647 h 852"/>
              <a:gd name="T12" fmla="*/ 2147483647 w 2448"/>
              <a:gd name="T13" fmla="*/ 2147483647 h 852"/>
              <a:gd name="T14" fmla="*/ 2147483647 w 2448"/>
              <a:gd name="T15" fmla="*/ 2147483647 h 852"/>
              <a:gd name="T16" fmla="*/ 2147483647 w 2448"/>
              <a:gd name="T17" fmla="*/ 2147483647 h 852"/>
              <a:gd name="T18" fmla="*/ 2147483647 w 2448"/>
              <a:gd name="T19" fmla="*/ 2147483647 h 852"/>
              <a:gd name="T20" fmla="*/ 2147483647 w 2448"/>
              <a:gd name="T21" fmla="*/ 2147483647 h 852"/>
              <a:gd name="T22" fmla="*/ 2147483647 w 2448"/>
              <a:gd name="T23" fmla="*/ 2147483647 h 852"/>
              <a:gd name="T24" fmla="*/ 2147483647 w 2448"/>
              <a:gd name="T25" fmla="*/ 2147483647 h 852"/>
              <a:gd name="T26" fmla="*/ 2147483647 w 2448"/>
              <a:gd name="T27" fmla="*/ 2147483647 h 852"/>
              <a:gd name="T28" fmla="*/ 2147483647 w 2448"/>
              <a:gd name="T29" fmla="*/ 2147483647 h 852"/>
              <a:gd name="T30" fmla="*/ 2147483647 w 2448"/>
              <a:gd name="T31" fmla="*/ 2147483647 h 8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48"/>
              <a:gd name="T49" fmla="*/ 0 h 852"/>
              <a:gd name="T50" fmla="*/ 2448 w 2448"/>
              <a:gd name="T51" fmla="*/ 852 h 85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48" h="852">
                <a:moveTo>
                  <a:pt x="0" y="0"/>
                </a:moveTo>
                <a:lnTo>
                  <a:pt x="0" y="608"/>
                </a:lnTo>
                <a:lnTo>
                  <a:pt x="6" y="651"/>
                </a:lnTo>
                <a:lnTo>
                  <a:pt x="24" y="699"/>
                </a:lnTo>
                <a:lnTo>
                  <a:pt x="66" y="750"/>
                </a:lnTo>
                <a:lnTo>
                  <a:pt x="144" y="793"/>
                </a:lnTo>
                <a:lnTo>
                  <a:pt x="282" y="830"/>
                </a:lnTo>
                <a:lnTo>
                  <a:pt x="432" y="852"/>
                </a:lnTo>
                <a:lnTo>
                  <a:pt x="816" y="852"/>
                </a:lnTo>
                <a:lnTo>
                  <a:pt x="2135" y="852"/>
                </a:lnTo>
                <a:lnTo>
                  <a:pt x="2250" y="837"/>
                </a:lnTo>
                <a:lnTo>
                  <a:pt x="2315" y="815"/>
                </a:lnTo>
                <a:lnTo>
                  <a:pt x="2394" y="757"/>
                </a:lnTo>
                <a:lnTo>
                  <a:pt x="2436" y="680"/>
                </a:lnTo>
                <a:lnTo>
                  <a:pt x="2448" y="615"/>
                </a:lnTo>
                <a:lnTo>
                  <a:pt x="2448" y="18"/>
                </a:lnTo>
              </a:path>
            </a:pathLst>
          </a:custGeom>
          <a:noFill/>
          <a:ln w="38100">
            <a:solidFill>
              <a:srgbClr val="333399"/>
            </a:solidFill>
            <a:prstDash val="sysDot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1" name="Line 89"/>
          <p:cNvSpPr>
            <a:spLocks noChangeShapeType="1"/>
          </p:cNvSpPr>
          <p:nvPr/>
        </p:nvSpPr>
        <p:spPr bwMode="auto">
          <a:xfrm flipV="1">
            <a:off x="1433513" y="2382838"/>
            <a:ext cx="3487737" cy="0"/>
          </a:xfrm>
          <a:prstGeom prst="line">
            <a:avLst/>
          </a:prstGeom>
          <a:noFill/>
          <a:ln w="76200">
            <a:solidFill>
              <a:srgbClr val="333399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2" name="Line 90"/>
          <p:cNvSpPr>
            <a:spLocks noChangeShapeType="1"/>
          </p:cNvSpPr>
          <p:nvPr/>
        </p:nvSpPr>
        <p:spPr bwMode="auto">
          <a:xfrm rot="16200000" flipH="1">
            <a:off x="5318125" y="2392363"/>
            <a:ext cx="182563" cy="173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3" name="Freeform 91"/>
          <p:cNvSpPr>
            <a:spLocks/>
          </p:cNvSpPr>
          <p:nvPr/>
        </p:nvSpPr>
        <p:spPr bwMode="auto">
          <a:xfrm>
            <a:off x="946150" y="1539875"/>
            <a:ext cx="4430713" cy="425450"/>
          </a:xfrm>
          <a:custGeom>
            <a:avLst/>
            <a:gdLst>
              <a:gd name="T0" fmla="*/ 0 w 2454"/>
              <a:gd name="T1" fmla="*/ 2147483647 h 332"/>
              <a:gd name="T2" fmla="*/ 2147483647 w 2454"/>
              <a:gd name="T3" fmla="*/ 2147483647 h 332"/>
              <a:gd name="T4" fmla="*/ 2147483647 w 2454"/>
              <a:gd name="T5" fmla="*/ 2147483647 h 332"/>
              <a:gd name="T6" fmla="*/ 2147483647 w 2454"/>
              <a:gd name="T7" fmla="*/ 2147483647 h 332"/>
              <a:gd name="T8" fmla="*/ 2147483647 w 2454"/>
              <a:gd name="T9" fmla="*/ 2147483647 h 332"/>
              <a:gd name="T10" fmla="*/ 2147483647 w 2454"/>
              <a:gd name="T11" fmla="*/ 2147483647 h 332"/>
              <a:gd name="T12" fmla="*/ 2147483647 w 2454"/>
              <a:gd name="T13" fmla="*/ 2147483647 h 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54"/>
              <a:gd name="T22" fmla="*/ 0 h 332"/>
              <a:gd name="T23" fmla="*/ 2454 w 2454"/>
              <a:gd name="T24" fmla="*/ 332 h 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54" h="332">
                <a:moveTo>
                  <a:pt x="0" y="332"/>
                </a:moveTo>
                <a:cubicBezTo>
                  <a:pt x="56" y="300"/>
                  <a:pt x="211" y="189"/>
                  <a:pt x="336" y="140"/>
                </a:cubicBezTo>
                <a:cubicBezTo>
                  <a:pt x="461" y="91"/>
                  <a:pt x="595" y="61"/>
                  <a:pt x="753" y="38"/>
                </a:cubicBezTo>
                <a:cubicBezTo>
                  <a:pt x="911" y="15"/>
                  <a:pt x="1120" y="0"/>
                  <a:pt x="1287" y="2"/>
                </a:cubicBezTo>
                <a:cubicBezTo>
                  <a:pt x="1454" y="4"/>
                  <a:pt x="1606" y="28"/>
                  <a:pt x="1756" y="50"/>
                </a:cubicBezTo>
                <a:cubicBezTo>
                  <a:pt x="1907" y="71"/>
                  <a:pt x="2075" y="102"/>
                  <a:pt x="2191" y="129"/>
                </a:cubicBezTo>
                <a:cubicBezTo>
                  <a:pt x="2307" y="156"/>
                  <a:pt x="2400" y="194"/>
                  <a:pt x="2454" y="212"/>
                </a:cubicBezTo>
              </a:path>
            </a:pathLst>
          </a:custGeom>
          <a:noFill/>
          <a:ln w="76200">
            <a:solidFill>
              <a:srgbClr val="CC0000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4" name="Line 92"/>
          <p:cNvSpPr>
            <a:spLocks noChangeShapeType="1"/>
          </p:cNvSpPr>
          <p:nvPr/>
        </p:nvSpPr>
        <p:spPr bwMode="auto">
          <a:xfrm>
            <a:off x="903288" y="3186113"/>
            <a:ext cx="0" cy="19065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5" name="Line 93"/>
          <p:cNvSpPr>
            <a:spLocks noChangeShapeType="1"/>
          </p:cNvSpPr>
          <p:nvPr/>
        </p:nvSpPr>
        <p:spPr bwMode="auto">
          <a:xfrm>
            <a:off x="5495925" y="3186113"/>
            <a:ext cx="0" cy="19065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6" name="Line 103"/>
          <p:cNvSpPr>
            <a:spLocks noChangeShapeType="1"/>
          </p:cNvSpPr>
          <p:nvPr/>
        </p:nvSpPr>
        <p:spPr bwMode="auto">
          <a:xfrm>
            <a:off x="903288" y="3616325"/>
            <a:ext cx="4592637" cy="0"/>
          </a:xfrm>
          <a:prstGeom prst="line">
            <a:avLst/>
          </a:prstGeom>
          <a:noFill/>
          <a:ln w="38100">
            <a:solidFill>
              <a:srgbClr val="333399"/>
            </a:solidFill>
            <a:prstDash val="sysDot"/>
            <a:round/>
            <a:headEnd type="triangle" w="med" len="lg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7" name="Text Box 104"/>
          <p:cNvSpPr txBox="1">
            <a:spLocks noChangeArrowheads="1"/>
          </p:cNvSpPr>
          <p:nvPr/>
        </p:nvSpPr>
        <p:spPr bwMode="auto">
          <a:xfrm>
            <a:off x="2359025" y="3443288"/>
            <a:ext cx="1682750" cy="366712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建立 </a:t>
            </a:r>
            <a:r>
              <a:rPr kumimoji="1" lang="en-US" altLang="zh-CN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TCP </a:t>
            </a: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连接</a:t>
            </a:r>
          </a:p>
        </p:txBody>
      </p:sp>
      <p:sp>
        <p:nvSpPr>
          <p:cNvPr id="26658" name="Line 106"/>
          <p:cNvSpPr>
            <a:spLocks noChangeShapeType="1"/>
          </p:cNvSpPr>
          <p:nvPr/>
        </p:nvSpPr>
        <p:spPr bwMode="auto">
          <a:xfrm>
            <a:off x="903288" y="4806950"/>
            <a:ext cx="4592637" cy="0"/>
          </a:xfrm>
          <a:prstGeom prst="line">
            <a:avLst/>
          </a:prstGeom>
          <a:noFill/>
          <a:ln w="38100">
            <a:solidFill>
              <a:srgbClr val="333399"/>
            </a:solidFill>
            <a:prstDash val="sysDot"/>
            <a:round/>
            <a:headEnd type="triangle" w="med" len="lg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9" name="Text Box 107"/>
          <p:cNvSpPr txBox="1">
            <a:spLocks noChangeArrowheads="1"/>
          </p:cNvSpPr>
          <p:nvPr/>
        </p:nvSpPr>
        <p:spPr bwMode="auto">
          <a:xfrm>
            <a:off x="2359025" y="4660900"/>
            <a:ext cx="1682750" cy="366713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释放 </a:t>
            </a:r>
            <a:r>
              <a:rPr kumimoji="1" lang="en-US" altLang="zh-CN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TCP </a:t>
            </a:r>
            <a:r>
              <a:rPr kumimoji="1" lang="zh-CN" altLang="en-US" sz="1800" b="0" u="none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连接</a:t>
            </a:r>
          </a:p>
        </p:txBody>
      </p:sp>
      <p:sp>
        <p:nvSpPr>
          <p:cNvPr id="26660" name="Line 108"/>
          <p:cNvSpPr>
            <a:spLocks noChangeShapeType="1"/>
          </p:cNvSpPr>
          <p:nvPr/>
        </p:nvSpPr>
        <p:spPr bwMode="auto">
          <a:xfrm>
            <a:off x="5711825" y="2654300"/>
            <a:ext cx="461963" cy="1016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61" name="Text Box 110"/>
          <p:cNvSpPr txBox="1">
            <a:spLocks noChangeArrowheads="1"/>
          </p:cNvSpPr>
          <p:nvPr/>
        </p:nvSpPr>
        <p:spPr bwMode="auto">
          <a:xfrm>
            <a:off x="5795963" y="2487613"/>
            <a:ext cx="765175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6600" b="0" u="none">
                <a:solidFill>
                  <a:srgbClr val="333399"/>
                </a:solidFill>
                <a:latin typeface="Arial" charset="0"/>
                <a:ea typeface="黑体" pitchFamily="2" charset="-122"/>
                <a:sym typeface="Wingdings" pitchFamily="2" charset="2"/>
              </a:rPr>
              <a:t></a:t>
            </a:r>
            <a:endParaRPr kumimoji="1" lang="zh-CN" altLang="en-US" sz="6600" b="0" u="none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6662" name="AutoShape 111"/>
          <p:cNvSpPr>
            <a:spLocks noChangeArrowheads="1"/>
          </p:cNvSpPr>
          <p:nvPr/>
        </p:nvSpPr>
        <p:spPr bwMode="auto">
          <a:xfrm>
            <a:off x="5235575" y="2533650"/>
            <a:ext cx="530225" cy="160338"/>
          </a:xfrm>
          <a:prstGeom prst="can">
            <a:avLst>
              <a:gd name="adj" fmla="val 39583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3600" b="0" u="none">
              <a:solidFill>
                <a:schemeClr val="tx1"/>
              </a:solidFill>
              <a:latin typeface="Tahoma" pitchFamily="34" charset="0"/>
              <a:ea typeface="宋体" charset="-122"/>
            </a:endParaRPr>
          </a:p>
        </p:txBody>
      </p:sp>
      <p:grpSp>
        <p:nvGrpSpPr>
          <p:cNvPr id="26663" name="Group 121"/>
          <p:cNvGrpSpPr>
            <a:grpSpLocks/>
          </p:cNvGrpSpPr>
          <p:nvPr/>
        </p:nvGrpSpPr>
        <p:grpSpPr bwMode="auto">
          <a:xfrm>
            <a:off x="900113" y="4108450"/>
            <a:ext cx="5467350" cy="485775"/>
            <a:chOff x="1166" y="3299"/>
            <a:chExt cx="3857" cy="479"/>
          </a:xfrm>
        </p:grpSpPr>
        <p:grpSp>
          <p:nvGrpSpPr>
            <p:cNvPr id="26671" name="Group 118"/>
            <p:cNvGrpSpPr>
              <a:grpSpLocks/>
            </p:cNvGrpSpPr>
            <p:nvPr/>
          </p:nvGrpSpPr>
          <p:grpSpPr bwMode="auto">
            <a:xfrm>
              <a:off x="1166" y="3475"/>
              <a:ext cx="3240" cy="303"/>
              <a:chOff x="1149" y="3475"/>
              <a:chExt cx="3240" cy="303"/>
            </a:xfrm>
          </p:grpSpPr>
          <p:sp>
            <p:nvSpPr>
              <p:cNvPr id="26673" name="Line 98"/>
              <p:cNvSpPr>
                <a:spLocks noChangeShapeType="1"/>
              </p:cNvSpPr>
              <p:nvPr/>
            </p:nvSpPr>
            <p:spPr bwMode="auto">
              <a:xfrm flipH="1">
                <a:off x="1149" y="3626"/>
                <a:ext cx="3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prstDash val="dash"/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674" name="Group 99"/>
              <p:cNvGrpSpPr>
                <a:grpSpLocks/>
              </p:cNvGrpSpPr>
              <p:nvPr/>
            </p:nvGrpSpPr>
            <p:grpSpPr bwMode="auto">
              <a:xfrm flipH="1">
                <a:off x="1944" y="3475"/>
                <a:ext cx="1650" cy="303"/>
                <a:chOff x="1152" y="1824"/>
                <a:chExt cx="1296" cy="240"/>
              </a:xfrm>
            </p:grpSpPr>
            <p:sp>
              <p:nvSpPr>
                <p:cNvPr id="26675" name="AutoShape 100"/>
                <p:cNvSpPr>
                  <a:spLocks noChangeArrowheads="1"/>
                </p:cNvSpPr>
                <p:nvPr/>
              </p:nvSpPr>
              <p:spPr bwMode="auto">
                <a:xfrm>
                  <a:off x="2160" y="1872"/>
                  <a:ext cx="288" cy="144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3200" b="0" u="none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  <p:sp>
              <p:nvSpPr>
                <p:cNvPr id="26676" name="Rectangle 101"/>
                <p:cNvSpPr>
                  <a:spLocks noChangeArrowheads="1"/>
                </p:cNvSpPr>
                <p:nvPr/>
              </p:nvSpPr>
              <p:spPr bwMode="auto">
                <a:xfrm>
                  <a:off x="1152" y="1824"/>
                  <a:ext cx="1008" cy="240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1800" b="0" u="none">
                      <a:solidFill>
                        <a:srgbClr val="333399"/>
                      </a:solidFill>
                      <a:latin typeface="Arial" charset="0"/>
                      <a:ea typeface="黑体" pitchFamily="2" charset="-122"/>
                    </a:rPr>
                    <a:t>HTTP </a:t>
                  </a:r>
                  <a:r>
                    <a:rPr kumimoji="1" lang="zh-CN" altLang="en-US" sz="1800" b="0" u="none">
                      <a:solidFill>
                        <a:srgbClr val="333399"/>
                      </a:solidFill>
                      <a:latin typeface="Arial" charset="0"/>
                      <a:ea typeface="黑体" pitchFamily="2" charset="-122"/>
                    </a:rPr>
                    <a:t>响应报文</a:t>
                  </a:r>
                </a:p>
              </p:txBody>
            </p:sp>
          </p:grpSp>
        </p:grpSp>
        <p:sp>
          <p:nvSpPr>
            <p:cNvPr id="26672" name="Text Box 109"/>
            <p:cNvSpPr txBox="1">
              <a:spLocks noChangeArrowheads="1"/>
            </p:cNvSpPr>
            <p:nvPr/>
          </p:nvSpPr>
          <p:spPr bwMode="auto">
            <a:xfrm>
              <a:off x="4012" y="3299"/>
              <a:ext cx="1011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400" b="0" u="none">
                  <a:solidFill>
                    <a:srgbClr val="333399"/>
                  </a:solidFill>
                  <a:latin typeface="Arial" charset="0"/>
                  <a:ea typeface="黑体" pitchFamily="2" charset="-122"/>
                  <a:sym typeface="Wingdings" pitchFamily="2" charset="2"/>
                </a:rPr>
                <a:t></a:t>
              </a:r>
              <a:r>
                <a:rPr kumimoji="1" lang="zh-CN" altLang="en-US" sz="1800" b="0" u="none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 响应文档</a:t>
              </a:r>
            </a:p>
          </p:txBody>
        </p:sp>
      </p:grpSp>
      <p:sp>
        <p:nvSpPr>
          <p:cNvPr id="26664" name="Text Box 113"/>
          <p:cNvSpPr txBox="1">
            <a:spLocks noChangeArrowheads="1"/>
          </p:cNvSpPr>
          <p:nvPr/>
        </p:nvSpPr>
        <p:spPr bwMode="auto">
          <a:xfrm>
            <a:off x="4287838" y="3876675"/>
            <a:ext cx="7159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6000" b="0" u="none">
                <a:solidFill>
                  <a:srgbClr val="333399"/>
                </a:solidFill>
                <a:latin typeface="Arial" charset="0"/>
                <a:ea typeface="黑体" pitchFamily="2" charset="-122"/>
                <a:sym typeface="Wingdings" pitchFamily="2" charset="2"/>
              </a:rPr>
              <a:t></a:t>
            </a:r>
            <a:endParaRPr kumimoji="1" lang="zh-CN" altLang="en-US" sz="6000" b="0" u="none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grpSp>
        <p:nvGrpSpPr>
          <p:cNvPr id="26665" name="Group 117"/>
          <p:cNvGrpSpPr>
            <a:grpSpLocks/>
          </p:cNvGrpSpPr>
          <p:nvPr/>
        </p:nvGrpSpPr>
        <p:grpSpPr bwMode="auto">
          <a:xfrm>
            <a:off x="903288" y="3690938"/>
            <a:ext cx="4592637" cy="471487"/>
            <a:chOff x="1149" y="2905"/>
            <a:chExt cx="3240" cy="465"/>
          </a:xfrm>
        </p:grpSpPr>
        <p:sp>
          <p:nvSpPr>
            <p:cNvPr id="26666" name="Line 94"/>
            <p:cNvSpPr>
              <a:spLocks noChangeShapeType="1"/>
            </p:cNvSpPr>
            <p:nvPr/>
          </p:nvSpPr>
          <p:spPr bwMode="auto">
            <a:xfrm>
              <a:off x="1149" y="3218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dash"/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667" name="Group 95"/>
            <p:cNvGrpSpPr>
              <a:grpSpLocks/>
            </p:cNvGrpSpPr>
            <p:nvPr/>
          </p:nvGrpSpPr>
          <p:grpSpPr bwMode="auto">
            <a:xfrm>
              <a:off x="2188" y="3067"/>
              <a:ext cx="1651" cy="303"/>
              <a:chOff x="1152" y="1824"/>
              <a:chExt cx="1296" cy="240"/>
            </a:xfrm>
          </p:grpSpPr>
          <p:sp>
            <p:nvSpPr>
              <p:cNvPr id="26669" name="AutoShape 96"/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288" cy="14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200" b="0" u="none">
                  <a:solidFill>
                    <a:schemeClr val="tx1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sp>
            <p:nvSpPr>
              <p:cNvPr id="26670" name="Rectangle 97"/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1008" cy="24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1" lang="en-US" altLang="zh-CN" sz="1800" b="0" u="none">
                    <a:solidFill>
                      <a:srgbClr val="333399"/>
                    </a:solidFill>
                    <a:latin typeface="Arial" charset="0"/>
                    <a:ea typeface="黑体" pitchFamily="2" charset="-122"/>
                  </a:rPr>
                  <a:t>HTTP </a:t>
                </a:r>
                <a:r>
                  <a:rPr kumimoji="1" lang="zh-CN" altLang="en-US" sz="1800" b="0" u="none">
                    <a:solidFill>
                      <a:srgbClr val="333399"/>
                    </a:solidFill>
                    <a:latin typeface="Arial" charset="0"/>
                    <a:ea typeface="黑体" pitchFamily="2" charset="-122"/>
                  </a:rPr>
                  <a:t>请求报文</a:t>
                </a:r>
              </a:p>
            </p:txBody>
          </p:sp>
        </p:grpSp>
        <p:sp>
          <p:nvSpPr>
            <p:cNvPr id="26668" name="Text Box 114"/>
            <p:cNvSpPr txBox="1">
              <a:spLocks noChangeArrowheads="1"/>
            </p:cNvSpPr>
            <p:nvPr/>
          </p:nvSpPr>
          <p:spPr bwMode="auto">
            <a:xfrm>
              <a:off x="1149" y="2905"/>
              <a:ext cx="1011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400" b="0" u="none">
                  <a:solidFill>
                    <a:srgbClr val="333399"/>
                  </a:solidFill>
                  <a:latin typeface="Arial" charset="0"/>
                  <a:ea typeface="黑体" pitchFamily="2" charset="-122"/>
                  <a:sym typeface="Wingdings" pitchFamily="2" charset="2"/>
                </a:rPr>
                <a:t></a:t>
              </a:r>
              <a:r>
                <a:rPr kumimoji="1" lang="zh-CN" altLang="en-US" sz="1800" b="0" u="none">
                  <a:solidFill>
                    <a:srgbClr val="333399"/>
                  </a:solidFill>
                  <a:latin typeface="Arial" charset="0"/>
                  <a:ea typeface="黑体" pitchFamily="2" charset="-122"/>
                </a:rPr>
                <a:t> 请求文档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0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3" name="标题 1"/>
          <p:cNvSpPr>
            <a:spLocks noGrp="1"/>
          </p:cNvSpPr>
          <p:nvPr>
            <p:ph type="title" idx="4294967295"/>
          </p:nvPr>
        </p:nvSpPr>
        <p:spPr>
          <a:xfrm>
            <a:off x="1800225" y="4876800"/>
            <a:ext cx="3563938" cy="144463"/>
          </a:xfrm>
        </p:spPr>
        <p:txBody>
          <a:bodyPr/>
          <a:lstStyle/>
          <a:p>
            <a:pPr algn="l" eaLnBrk="1" hangingPunct="1"/>
            <a:r>
              <a:rPr lang="en-US" altLang="zh-CN" sz="2000" b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zh-CN" altLang="en-US" sz="2000" b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工作原理与过程</a:t>
            </a:r>
          </a:p>
        </p:txBody>
      </p:sp>
      <p:sp>
        <p:nvSpPr>
          <p:cNvPr id="5530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5530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55302" name="Object 9"/>
          <p:cNvGraphicFramePr>
            <a:graphicFrameLocks noChangeAspect="1"/>
          </p:cNvGraphicFramePr>
          <p:nvPr/>
        </p:nvGraphicFramePr>
        <p:xfrm>
          <a:off x="611188" y="692150"/>
          <a:ext cx="4895850" cy="404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name="Visio" r:id="rId3" imgW="3648075" imgH="3511296" progId="Visio.Drawing.11">
                  <p:embed/>
                </p:oleObj>
              </mc:Choice>
              <mc:Fallback>
                <p:oleObj name="Visio" r:id="rId3" imgW="3648075" imgH="3511296" progId="Visio.Drawing.11">
                  <p:embed/>
                  <p:pic>
                    <p:nvPicPr>
                      <p:cNvPr id="5530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92150"/>
                        <a:ext cx="4895850" cy="404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30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844550"/>
            <a:ext cx="4176712" cy="520700"/>
          </a:xfrm>
        </p:spPr>
        <p:txBody>
          <a:bodyPr anchor="b"/>
          <a:lstStyle/>
          <a:p>
            <a:pPr eaLnBrk="1" hangingPunct="1"/>
            <a:r>
              <a:rPr lang="zh-CN" altLang="en-US" sz="2000" b="0" smtClean="0">
                <a:solidFill>
                  <a:srgbClr val="1A3868"/>
                </a:solidFill>
                <a:latin typeface="Times New Roman" pitchFamily="18" charset="0"/>
                <a:cs typeface="Times New Roman" pitchFamily="18" charset="0"/>
              </a:rPr>
              <a:t>用户点击鼠标后所发生的事件</a:t>
            </a:r>
            <a:r>
              <a:rPr lang="zh-CN" altLang="en-US" sz="1800" smtClean="0"/>
              <a:t> </a:t>
            </a:r>
          </a:p>
        </p:txBody>
      </p:sp>
      <p:sp>
        <p:nvSpPr>
          <p:cNvPr id="56322" name="Rectangle 20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708150"/>
            <a:ext cx="6840884" cy="3240088"/>
          </a:xfrm>
          <a:solidFill>
            <a:srgbClr val="FFFF99"/>
          </a:solidFill>
          <a:ln>
            <a:solidFill>
              <a:srgbClr val="333399"/>
            </a:solidFill>
          </a:ln>
        </p:spPr>
        <p:txBody>
          <a:bodyPr/>
          <a:lstStyle/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(1)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浏览器分析超链指向页面的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URL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(2)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浏览器向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DNS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请求解析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www.dlut.edu.cn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的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IP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地址；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(3)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域名系统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DNS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解析出大连理工大学服务器的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IP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地址；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(4)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浏览器与服务器建立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TCP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连接；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(5)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浏览器发出取文件命令：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GET /</a:t>
            </a:r>
            <a:r>
              <a:rPr lang="en-US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sub/yuanxi.html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(6)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服务器给出响应，把文件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yuanxi.html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发给浏览器；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(7) TCP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连接释放；</a:t>
            </a:r>
          </a:p>
          <a:p>
            <a:pPr marL="258763" indent="-258763" eaLnBrk="1" hangingPunct="1">
              <a:lnSpc>
                <a:spcPct val="120000"/>
              </a:lnSpc>
              <a:buFontTx/>
              <a:buNone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(8)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浏览器显示“大连理工院系设置”文件 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yuanxi.html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中所有文本。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104986"/>
            <a:ext cx="2952328" cy="208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 idx="4294967295"/>
          </p:nvPr>
        </p:nvSpPr>
        <p:spPr>
          <a:xfrm>
            <a:off x="395288" y="678648"/>
            <a:ext cx="6110287" cy="750888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二、</a:t>
            </a:r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zh-CN" altLang="en-US" sz="2400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dirty="0" err="1" smtClean="0">
                <a:solidFill>
                  <a:srgbClr val="007D7A"/>
                </a:solidFill>
                <a:latin typeface="Times New Roman" pitchFamily="18" charset="0"/>
              </a:rPr>
              <a:t>HyperText</a:t>
            </a:r>
            <a:r>
              <a:rPr lang="en-US" altLang="zh-CN" sz="2400" dirty="0" smtClean="0">
                <a:solidFill>
                  <a:srgbClr val="007D7A"/>
                </a:solidFill>
                <a:latin typeface="Times New Roman" pitchFamily="18" charset="0"/>
              </a:rPr>
              <a:t> Markup Language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184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395288" y="1636440"/>
            <a:ext cx="6519668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超级文本标记语言是标准通用标记语言</a:t>
            </a:r>
            <a:r>
              <a:rPr lang="en-US" altLang="zh-CN" sz="2000" u="none" dirty="0">
                <a:solidFill>
                  <a:srgbClr val="1A3868"/>
                </a:solidFill>
              </a:rPr>
              <a:t>(SGML)</a:t>
            </a:r>
            <a:r>
              <a:rPr lang="zh-CN" altLang="en-US" sz="2000" u="none" dirty="0">
                <a:solidFill>
                  <a:srgbClr val="1A3868"/>
                </a:solidFill>
              </a:rPr>
              <a:t>下的一个应用，也是一种规范，一种标准，</a:t>
            </a:r>
            <a:r>
              <a:rPr lang="zh-CN" altLang="en-US" sz="2000" u="none" dirty="0">
                <a:solidFill>
                  <a:srgbClr val="C00000"/>
                </a:solidFill>
              </a:rPr>
              <a:t>通过标记符号来标记要显示的网页中的各个部分</a:t>
            </a:r>
            <a:r>
              <a:rPr lang="zh-CN" altLang="en-US" sz="2000" u="none" dirty="0">
                <a:solidFill>
                  <a:srgbClr val="1A3868"/>
                </a:solidFill>
              </a:rPr>
              <a:t>。 </a:t>
            </a:r>
          </a:p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 u="none" dirty="0">
                <a:solidFill>
                  <a:srgbClr val="1A3868"/>
                </a:solidFill>
              </a:rPr>
              <a:t>使用</a:t>
            </a:r>
            <a:r>
              <a:rPr lang="en-US" altLang="zh-CN" sz="2000" u="none" dirty="0">
                <a:solidFill>
                  <a:srgbClr val="1A3868"/>
                </a:solidFill>
              </a:rPr>
              <a:t>HTML</a:t>
            </a:r>
            <a:r>
              <a:rPr lang="zh-CN" altLang="en-US" sz="2000" u="none" dirty="0">
                <a:solidFill>
                  <a:srgbClr val="1A3868"/>
                </a:solidFill>
              </a:rPr>
              <a:t>语言可以在其生成的文档中含有其它文档，或者含有图像、声音、视频等，从而形成</a:t>
            </a:r>
            <a:r>
              <a:rPr lang="zh-CN" altLang="en-US" sz="2000" u="none" dirty="0">
                <a:solidFill>
                  <a:srgbClr val="C00000"/>
                </a:solidFill>
              </a:rPr>
              <a:t>超文本</a:t>
            </a:r>
            <a:r>
              <a:rPr lang="zh-CN" altLang="en-US" sz="2000" u="none" dirty="0">
                <a:solidFill>
                  <a:srgbClr val="1A3868"/>
                </a:solidFill>
              </a:rPr>
              <a:t>。</a:t>
            </a:r>
            <a:r>
              <a:rPr lang="zh-CN" altLang="en-US" sz="2000" u="none" dirty="0">
                <a:solidFill>
                  <a:schemeClr val="tx1"/>
                </a:solidFill>
              </a:rPr>
              <a:t> </a:t>
            </a:r>
            <a:endParaRPr lang="zh-CN" altLang="en-US" sz="2000" u="none" dirty="0">
              <a:solidFill>
                <a:srgbClr val="1A3868"/>
              </a:solidFill>
            </a:endParaRPr>
          </a:p>
          <a:p>
            <a:pPr marL="269875" indent="-269875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u="none" dirty="0">
                <a:solidFill>
                  <a:srgbClr val="1A3868"/>
                </a:solidFill>
              </a:rPr>
              <a:t>HTML </a:t>
            </a:r>
            <a:r>
              <a:rPr lang="zh-CN" altLang="en-US" sz="2000" u="none" dirty="0">
                <a:solidFill>
                  <a:srgbClr val="1A3868"/>
                </a:solidFill>
              </a:rPr>
              <a:t>文档是一种可以用任何文本编辑器创建的 </a:t>
            </a:r>
            <a:r>
              <a:rPr lang="en-US" altLang="zh-CN" sz="2000" u="none" dirty="0">
                <a:solidFill>
                  <a:srgbClr val="1A3868"/>
                </a:solidFill>
              </a:rPr>
              <a:t>ASCII </a:t>
            </a:r>
            <a:r>
              <a:rPr lang="zh-CN" altLang="en-US" sz="2000" u="none" dirty="0">
                <a:solidFill>
                  <a:srgbClr val="1A3868"/>
                </a:solidFill>
              </a:rPr>
              <a:t>码文件。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1475656" y="1536679"/>
            <a:ext cx="4286280" cy="571504"/>
          </a:xfrm>
          <a:prstGeom prst="wedgeRoundRectCallout">
            <a:avLst>
              <a:gd name="adj1" fmla="val 15739"/>
              <a:gd name="adj2" fmla="val -97334"/>
              <a:gd name="adj3" fmla="val 16667"/>
            </a:avLst>
          </a:prstGeom>
          <a:gradFill flip="none" rotWithShape="1">
            <a:gsLst>
              <a:gs pos="0">
                <a:srgbClr val="29667B">
                  <a:shade val="30000"/>
                  <a:satMod val="115000"/>
                </a:srgbClr>
              </a:gs>
              <a:gs pos="50000">
                <a:srgbClr val="29667B">
                  <a:shade val="67500"/>
                  <a:satMod val="115000"/>
                </a:srgbClr>
              </a:gs>
              <a:gs pos="100000">
                <a:srgbClr val="29667B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 anchorCtr="1"/>
          <a:lstStyle/>
          <a:p>
            <a:pPr marL="179388" indent="-179388" algn="ctr" eaLnBrk="0" hangingPunct="0">
              <a:defRPr/>
            </a:pPr>
            <a:r>
              <a:rPr lang="en-US" altLang="zh-CN" sz="2000" b="0" u="none" dirty="0" smtClean="0">
                <a:solidFill>
                  <a:srgbClr val="FFFF00"/>
                </a:solidFill>
              </a:rPr>
              <a:t>Markup </a:t>
            </a:r>
            <a:r>
              <a:rPr lang="zh-CN" altLang="en-US" sz="2000" b="0" u="none" dirty="0" smtClean="0">
                <a:solidFill>
                  <a:srgbClr val="FFFF00"/>
                </a:solidFill>
              </a:rPr>
              <a:t>的意思就是“设置标记”。</a:t>
            </a:r>
            <a:endParaRPr lang="zh-CN" altLang="en-US" sz="2000" b="0" u="none" dirty="0" smtClean="0">
              <a:solidFill>
                <a:srgbClr val="FFFF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内容占位符 2"/>
          <p:cNvSpPr>
            <a:spLocks noGrp="1"/>
          </p:cNvSpPr>
          <p:nvPr>
            <p:ph idx="4294967295"/>
          </p:nvPr>
        </p:nvSpPr>
        <p:spPr>
          <a:xfrm>
            <a:off x="500034" y="916773"/>
            <a:ext cx="4537075" cy="512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b="1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zh-CN" altLang="en-US" b="1" dirty="0" smtClean="0">
                <a:solidFill>
                  <a:srgbClr val="007D7A"/>
                </a:solidFill>
                <a:latin typeface="Times New Roman" pitchFamily="18" charset="0"/>
                <a:cs typeface="Times New Roman" pitchFamily="18" charset="0"/>
              </a:rPr>
              <a:t>标记的例子</a:t>
            </a:r>
          </a:p>
        </p:txBody>
      </p:sp>
      <p:sp>
        <p:nvSpPr>
          <p:cNvPr id="594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sp>
        <p:nvSpPr>
          <p:cNvPr id="5940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sz="2400" u="none">
              <a:solidFill>
                <a:schemeClr val="tx1"/>
              </a:solidFill>
              <a:latin typeface="Copperplate Gothic Bold"/>
              <a:ea typeface="Gulim" pitchFamily="34" charset="-127"/>
            </a:endParaRPr>
          </a:p>
        </p:txBody>
      </p:sp>
      <p:graphicFrame>
        <p:nvGraphicFramePr>
          <p:cNvPr id="59399" name="Object 6"/>
          <p:cNvGraphicFramePr>
            <a:graphicFrameLocks noChangeAspect="1"/>
          </p:cNvGraphicFramePr>
          <p:nvPr/>
        </p:nvGraphicFramePr>
        <p:xfrm>
          <a:off x="357158" y="1956412"/>
          <a:ext cx="5675323" cy="1687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Visio" r:id="rId3" imgW="4318540" imgH="1256001" progId="">
                  <p:embed/>
                </p:oleObj>
              </mc:Choice>
              <mc:Fallback>
                <p:oleObj name="Visio" r:id="rId3" imgW="4318540" imgH="1256001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1956412"/>
                        <a:ext cx="5675323" cy="16877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继续教育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6比9模版">
      <a:majorFont>
        <a:latin typeface="Constantia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sng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itchFamily="18" charset="0"/>
            <a:ea typeface="微软雅黑" pitchFamily="34" charset="-122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sng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itchFamily="18" charset="0"/>
            <a:ea typeface="微软雅黑" pitchFamily="34" charset="-122"/>
            <a:cs typeface="Times New Roman" pitchFamily="18" charset="0"/>
          </a:defRPr>
        </a:defPPr>
      </a:lstStyle>
    </a:lnDef>
  </a:objectDefaults>
  <a:extraClrSchemeLst>
    <a:extraClrScheme>
      <a:clrScheme name="16比9模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比9模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比9模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比9模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比9模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比9模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比9模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继续教育</Template>
  <TotalTime>8857</TotalTime>
  <Words>4246</Words>
  <Application>Microsoft Office PowerPoint</Application>
  <PresentationFormat>自定义</PresentationFormat>
  <Paragraphs>972</Paragraphs>
  <Slides>71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5" baseType="lpstr">
      <vt:lpstr>Gulim</vt:lpstr>
      <vt:lpstr>黑体</vt:lpstr>
      <vt:lpstr>华文新魏</vt:lpstr>
      <vt:lpstr>宋体</vt:lpstr>
      <vt:lpstr>微软雅黑</vt:lpstr>
      <vt:lpstr>Arial</vt:lpstr>
      <vt:lpstr>Constantia</vt:lpstr>
      <vt:lpstr>Copperplate Gothic Bold</vt:lpstr>
      <vt:lpstr>Tahoma</vt:lpstr>
      <vt:lpstr>Times New Roman</vt:lpstr>
      <vt:lpstr>Wingdings</vt:lpstr>
      <vt:lpstr>继续教育</vt:lpstr>
      <vt:lpstr>VISIO</vt:lpstr>
      <vt:lpstr>Visio</vt:lpstr>
      <vt:lpstr>计算机网络</vt:lpstr>
      <vt:lpstr>PowerPoint 演示文稿</vt:lpstr>
      <vt:lpstr>一、Web服务的基本概念</vt:lpstr>
      <vt:lpstr>W3C-万维网联盟</vt:lpstr>
      <vt:lpstr>万维网提供分布式服务</vt:lpstr>
      <vt:lpstr>   万维网的工作方式 </vt:lpstr>
      <vt:lpstr>万维网的工作过程 </vt:lpstr>
      <vt:lpstr>二、HTML：HyperText Markup Language </vt:lpstr>
      <vt:lpstr>PowerPoint 演示文稿</vt:lpstr>
      <vt:lpstr>PowerPoint 演示文稿</vt:lpstr>
      <vt:lpstr>万维网页面中的超链</vt:lpstr>
      <vt:lpstr>一个Web文档的例子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HTML 文档中标签的用法 </vt:lpstr>
      <vt:lpstr>二、web文档类型 </vt:lpstr>
      <vt:lpstr>PowerPoint 演示文稿</vt:lpstr>
      <vt:lpstr>不存在预定义的格式，用户浏览器请求时由服务器动态创建。</vt:lpstr>
      <vt:lpstr>应用程序需要在客户端运行。</vt:lpstr>
      <vt:lpstr>PowerPoint 演示文稿</vt:lpstr>
      <vt:lpstr>Web浏览器的结构</vt:lpstr>
      <vt:lpstr>四、HTTP 协议概念</vt:lpstr>
      <vt:lpstr>HTTP请求与应答的工作过程</vt:lpstr>
      <vt:lpstr>请求一个万维网文档所需的时间 </vt:lpstr>
      <vt:lpstr>HTTP的非持续连接与持续连接</vt:lpstr>
      <vt:lpstr>PowerPoint 演示文稿</vt:lpstr>
      <vt:lpstr>持续连接</vt:lpstr>
      <vt:lpstr>PowerPoint 演示文稿</vt:lpstr>
      <vt:lpstr>串行和并行TCP连接</vt:lpstr>
      <vt:lpstr>五、HTTP报文格式</vt:lpstr>
      <vt:lpstr>PowerPoint 演示文稿</vt:lpstr>
      <vt:lpstr>HTTP 的报文结构（请求报文） </vt:lpstr>
      <vt:lpstr>PowerPoint 演示文稿</vt:lpstr>
      <vt:lpstr>HTTP 请求报文的一些方法 </vt:lpstr>
      <vt:lpstr>HTTP 的报文结构（请求报文） </vt:lpstr>
      <vt:lpstr>HTTP 的报文结构（请求报文） </vt:lpstr>
      <vt:lpstr>HTTP请求报文举例</vt:lpstr>
      <vt:lpstr>PowerPoint 演示文稿</vt:lpstr>
      <vt:lpstr>HTTP应答报文结构</vt:lpstr>
      <vt:lpstr>HTTP 的报文结构（响应报文） </vt:lpstr>
      <vt:lpstr>主要状态码与相应意义</vt:lpstr>
      <vt:lpstr>PowerPoint 演示文稿</vt:lpstr>
      <vt:lpstr>状态码都是三位数字 </vt:lpstr>
      <vt:lpstr>HTTP响应报文举例</vt:lpstr>
      <vt:lpstr>请求报文与应答报文的报头结构</vt:lpstr>
      <vt:lpstr>通用头部：给出关于报文的通用信息</vt:lpstr>
      <vt:lpstr>请求头部：指明客户的配置与客户优先使用的文档格式</vt:lpstr>
      <vt:lpstr>应答头部：指明服务器的配置与关于请求的特殊信息</vt:lpstr>
      <vt:lpstr>正文头部：说明关于文档正文的信息</vt:lpstr>
      <vt:lpstr>请求报文与应答报文的交互过程</vt:lpstr>
      <vt:lpstr>使用GET方法读取图像</vt:lpstr>
      <vt:lpstr>使用HEAD方法读取HTML文档信息</vt:lpstr>
      <vt:lpstr>使用POST方法向服务器发送数据</vt:lpstr>
      <vt:lpstr>六、用户与服务器的交互：cookie</vt:lpstr>
      <vt:lpstr>cookie</vt:lpstr>
      <vt:lpstr>代理服务器 (proxy server) </vt:lpstr>
      <vt:lpstr>使用高速缓存可减少 访问因特网服务器的时延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HTTP工作原理与过程</vt:lpstr>
      <vt:lpstr>用户点击鼠标后所发生的事件 </vt:lpstr>
    </vt:vector>
  </TitlesOfParts>
  <Company>tonecom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文件传输协议（一）</dc:title>
  <dc:creator>xjd</dc:creator>
  <cp:lastModifiedBy>Microsoft</cp:lastModifiedBy>
  <cp:revision>1065</cp:revision>
  <cp:lastPrinted>1999-06-03T07:41:47Z</cp:lastPrinted>
  <dcterms:created xsi:type="dcterms:W3CDTF">1999-05-31T06:37:31Z</dcterms:created>
  <dcterms:modified xsi:type="dcterms:W3CDTF">2017-11-28T06:31:50Z</dcterms:modified>
</cp:coreProperties>
</file>